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8"/>
  </p:notesMasterIdLst>
  <p:sldIdLst>
    <p:sldId id="258" r:id="rId5"/>
    <p:sldId id="260" r:id="rId6"/>
    <p:sldId id="259"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A46B7689-93D0-4CB4-9309-5BA0B176F165}">
          <p14:sldIdLst>
            <p14:sldId id="258"/>
            <p14:sldId id="260"/>
            <p14:sldId id="25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B14A33-B370-3138-CB27-A5EE52DB258C}" v="112" dt="2026-09-14T11:11:50.2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2C004F-2304-4B91-A3B0-9A28A67F707C}" type="datetimeFigureOut">
              <a:rPr lang="en-GB" smtClean="0"/>
              <a:t>14/09/2026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AD05B1-1EB1-450A-B224-75B8411F14A2}" type="slidenum">
              <a:rPr lang="en-GB" smtClean="0"/>
              <a:t>‹#›</a:t>
            </a:fld>
            <a:endParaRPr lang="en-GB"/>
          </a:p>
        </p:txBody>
      </p:sp>
    </p:spTree>
    <p:extLst>
      <p:ext uri="{BB962C8B-B14F-4D97-AF65-F5344CB8AC3E}">
        <p14:creationId xmlns:p14="http://schemas.microsoft.com/office/powerpoint/2010/main" val="23101062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59662F-211B-1237-2263-A3A438DFEA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1FF5CA-97D6-DC12-0030-B199D2D8DD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A55FF2-455B-0DE7-DCF3-38820AA67F3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E093127-F424-C4F6-3962-BB8E4D232ED0}"/>
              </a:ext>
            </a:extLst>
          </p:cNvPr>
          <p:cNvSpPr>
            <a:spLocks noGrp="1"/>
          </p:cNvSpPr>
          <p:nvPr>
            <p:ph type="sldNum" sz="quarter" idx="5"/>
          </p:nvPr>
        </p:nvSpPr>
        <p:spPr/>
        <p:txBody>
          <a:bodyPr/>
          <a:lstStyle/>
          <a:p>
            <a:fld id="{51AD05B1-1EB1-450A-B224-75B8411F14A2}" type="slidenum">
              <a:rPr lang="en-GB" smtClean="0"/>
              <a:t>1</a:t>
            </a:fld>
            <a:endParaRPr lang="en-GB"/>
          </a:p>
        </p:txBody>
      </p:sp>
    </p:spTree>
    <p:extLst>
      <p:ext uri="{BB962C8B-B14F-4D97-AF65-F5344CB8AC3E}">
        <p14:creationId xmlns:p14="http://schemas.microsoft.com/office/powerpoint/2010/main" val="1380143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C86708-B90B-1F6D-519F-E387F11C29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3BAF2E-D718-BCEB-F9FD-C78EA5F421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767F47-BFD3-4406-A360-83E9666625E9}"/>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1B0F23C4-A65D-9AE4-95AD-91ED7C6B8256}"/>
              </a:ext>
            </a:extLst>
          </p:cNvPr>
          <p:cNvSpPr>
            <a:spLocks noGrp="1"/>
          </p:cNvSpPr>
          <p:nvPr>
            <p:ph type="sldNum" sz="quarter" idx="5"/>
          </p:nvPr>
        </p:nvSpPr>
        <p:spPr/>
        <p:txBody>
          <a:bodyPr/>
          <a:lstStyle/>
          <a:p>
            <a:fld id="{51AD05B1-1EB1-450A-B224-75B8411F14A2}" type="slidenum">
              <a:rPr lang="en-GB" smtClean="0"/>
              <a:t>2</a:t>
            </a:fld>
            <a:endParaRPr lang="en-GB"/>
          </a:p>
        </p:txBody>
      </p:sp>
    </p:spTree>
    <p:extLst>
      <p:ext uri="{BB962C8B-B14F-4D97-AF65-F5344CB8AC3E}">
        <p14:creationId xmlns:p14="http://schemas.microsoft.com/office/powerpoint/2010/main" val="25212298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58BDB-4DD4-2023-35FA-C981EB09731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2FD6050-56A6-EB8C-3CE9-7E2059CEDF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BE5574-0B33-F6E4-B555-A971FCA5D41A}"/>
              </a:ext>
            </a:extLst>
          </p:cNvPr>
          <p:cNvSpPr>
            <a:spLocks noGrp="1"/>
          </p:cNvSpPr>
          <p:nvPr>
            <p:ph type="dt" sz="half" idx="10"/>
          </p:nvPr>
        </p:nvSpPr>
        <p:spPr/>
        <p:txBody>
          <a:bodyPr/>
          <a:lstStyle/>
          <a:p>
            <a:fld id="{151A3068-07D8-44CC-9489-C38224D847B8}" type="datetimeFigureOut">
              <a:rPr lang="en-GB" smtClean="0"/>
              <a:t>14/09/2026</a:t>
            </a:fld>
            <a:endParaRPr lang="en-GB"/>
          </a:p>
        </p:txBody>
      </p:sp>
      <p:sp>
        <p:nvSpPr>
          <p:cNvPr id="5" name="Footer Placeholder 4">
            <a:extLst>
              <a:ext uri="{FF2B5EF4-FFF2-40B4-BE49-F238E27FC236}">
                <a16:creationId xmlns:a16="http://schemas.microsoft.com/office/drawing/2014/main" id="{1F6E3922-8A3A-F0A6-E6C7-7A7201DB9E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5C4EEC-C3D6-C06C-7D56-02A8FF87A028}"/>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1397847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8301C-6F62-F133-A109-2F8AEBF2669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C70D264-00C7-62D1-CD1D-7FC7BF08F26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19C20B-4D3F-8261-0187-1EDC8E97563D}"/>
              </a:ext>
            </a:extLst>
          </p:cNvPr>
          <p:cNvSpPr>
            <a:spLocks noGrp="1"/>
          </p:cNvSpPr>
          <p:nvPr>
            <p:ph type="dt" sz="half" idx="10"/>
          </p:nvPr>
        </p:nvSpPr>
        <p:spPr/>
        <p:txBody>
          <a:bodyPr/>
          <a:lstStyle/>
          <a:p>
            <a:fld id="{151A3068-07D8-44CC-9489-C38224D847B8}" type="datetimeFigureOut">
              <a:rPr lang="en-GB" smtClean="0"/>
              <a:t>14/09/2026</a:t>
            </a:fld>
            <a:endParaRPr lang="en-GB"/>
          </a:p>
        </p:txBody>
      </p:sp>
      <p:sp>
        <p:nvSpPr>
          <p:cNvPr id="5" name="Footer Placeholder 4">
            <a:extLst>
              <a:ext uri="{FF2B5EF4-FFF2-40B4-BE49-F238E27FC236}">
                <a16:creationId xmlns:a16="http://schemas.microsoft.com/office/drawing/2014/main" id="{E97B4452-AD9C-8322-3D6A-84C2A935A5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3E358F-853C-34D1-DB08-C697F92C7291}"/>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12279289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2D688-969B-2AD7-5878-A5C8C8AF403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948DC2F-C94F-B52D-79B3-0A117CAC1CF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56EF88-5578-D1F1-AABE-E30771D54AED}"/>
              </a:ext>
            </a:extLst>
          </p:cNvPr>
          <p:cNvSpPr>
            <a:spLocks noGrp="1"/>
          </p:cNvSpPr>
          <p:nvPr>
            <p:ph type="dt" sz="half" idx="10"/>
          </p:nvPr>
        </p:nvSpPr>
        <p:spPr/>
        <p:txBody>
          <a:bodyPr/>
          <a:lstStyle/>
          <a:p>
            <a:fld id="{151A3068-07D8-44CC-9489-C38224D847B8}" type="datetimeFigureOut">
              <a:rPr lang="en-GB" smtClean="0"/>
              <a:t>14/09/2026</a:t>
            </a:fld>
            <a:endParaRPr lang="en-GB"/>
          </a:p>
        </p:txBody>
      </p:sp>
      <p:sp>
        <p:nvSpPr>
          <p:cNvPr id="5" name="Footer Placeholder 4">
            <a:extLst>
              <a:ext uri="{FF2B5EF4-FFF2-40B4-BE49-F238E27FC236}">
                <a16:creationId xmlns:a16="http://schemas.microsoft.com/office/drawing/2014/main" id="{C8301E9F-9B12-F3D2-CC65-A37CE3C3E6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ECF595-B205-D933-4677-ABCF444DFA3B}"/>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4046509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2127A-B4B4-BB0B-344D-4664B85C75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01EEAFB-2E1C-95AC-FCF3-2147CFAD4D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5033BF1-34D5-32C5-47BF-4D45F99FE68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175F95E-314C-9B6D-AA82-28B2358546F4}"/>
              </a:ext>
            </a:extLst>
          </p:cNvPr>
          <p:cNvSpPr>
            <a:spLocks noGrp="1"/>
          </p:cNvSpPr>
          <p:nvPr>
            <p:ph type="dt" sz="half" idx="10"/>
          </p:nvPr>
        </p:nvSpPr>
        <p:spPr/>
        <p:txBody>
          <a:bodyPr/>
          <a:lstStyle/>
          <a:p>
            <a:fld id="{151A3068-07D8-44CC-9489-C38224D847B8}" type="datetimeFigureOut">
              <a:rPr lang="en-GB" smtClean="0"/>
              <a:t>14/09/2026</a:t>
            </a:fld>
            <a:endParaRPr lang="en-GB"/>
          </a:p>
        </p:txBody>
      </p:sp>
      <p:sp>
        <p:nvSpPr>
          <p:cNvPr id="6" name="Footer Placeholder 5">
            <a:extLst>
              <a:ext uri="{FF2B5EF4-FFF2-40B4-BE49-F238E27FC236}">
                <a16:creationId xmlns:a16="http://schemas.microsoft.com/office/drawing/2014/main" id="{898FB5B7-BE2F-1B91-31A4-9D8F74D14F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455F82-8E4E-C81A-E5ED-DC944D15F846}"/>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1548570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F3C60-42FD-56A8-2B2A-B07EC0DB1F4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DCF550B-E14E-362D-2692-1F30073CA6A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9D90DDC-D1B2-17D3-11E1-3532D3D2A7E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B332BDA-73D5-9E8E-39B3-14DF49D5CD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9257465-B876-13A8-C42C-F5507A947C6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24790DE-D355-CAF0-66ED-2934719CD50A}"/>
              </a:ext>
            </a:extLst>
          </p:cNvPr>
          <p:cNvSpPr>
            <a:spLocks noGrp="1"/>
          </p:cNvSpPr>
          <p:nvPr>
            <p:ph type="dt" sz="half" idx="10"/>
          </p:nvPr>
        </p:nvSpPr>
        <p:spPr/>
        <p:txBody>
          <a:bodyPr/>
          <a:lstStyle/>
          <a:p>
            <a:fld id="{151A3068-07D8-44CC-9489-C38224D847B8}" type="datetimeFigureOut">
              <a:rPr lang="en-GB" smtClean="0"/>
              <a:t>14/09/2026</a:t>
            </a:fld>
            <a:endParaRPr lang="en-GB"/>
          </a:p>
        </p:txBody>
      </p:sp>
      <p:sp>
        <p:nvSpPr>
          <p:cNvPr id="8" name="Footer Placeholder 7">
            <a:extLst>
              <a:ext uri="{FF2B5EF4-FFF2-40B4-BE49-F238E27FC236}">
                <a16:creationId xmlns:a16="http://schemas.microsoft.com/office/drawing/2014/main" id="{DB6801A6-7AE1-8CFA-EC06-C1B43292D07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C472782-42C9-6C1D-C363-05BFCB18CC00}"/>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1655625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ABF21-9863-DC80-D2CB-4C5E8C22D42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D77AED5-AF09-5D79-16A0-1DF702AC116F}"/>
              </a:ext>
            </a:extLst>
          </p:cNvPr>
          <p:cNvSpPr>
            <a:spLocks noGrp="1"/>
          </p:cNvSpPr>
          <p:nvPr>
            <p:ph type="dt" sz="half" idx="10"/>
          </p:nvPr>
        </p:nvSpPr>
        <p:spPr/>
        <p:txBody>
          <a:bodyPr/>
          <a:lstStyle/>
          <a:p>
            <a:fld id="{151A3068-07D8-44CC-9489-C38224D847B8}" type="datetimeFigureOut">
              <a:rPr lang="en-GB" smtClean="0"/>
              <a:t>14/09/2026</a:t>
            </a:fld>
            <a:endParaRPr lang="en-GB"/>
          </a:p>
        </p:txBody>
      </p:sp>
      <p:sp>
        <p:nvSpPr>
          <p:cNvPr id="4" name="Footer Placeholder 3">
            <a:extLst>
              <a:ext uri="{FF2B5EF4-FFF2-40B4-BE49-F238E27FC236}">
                <a16:creationId xmlns:a16="http://schemas.microsoft.com/office/drawing/2014/main" id="{99455067-F997-360A-4AEA-D49299F20DA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4D235C3-5CC2-006F-EBE9-AD7FA33D57B7}"/>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3213988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CC2FDEA-4490-89B5-A4A9-0301E8EC2FEA}"/>
              </a:ext>
            </a:extLst>
          </p:cNvPr>
          <p:cNvSpPr>
            <a:spLocks noGrp="1"/>
          </p:cNvSpPr>
          <p:nvPr>
            <p:ph type="dt" sz="half" idx="10"/>
          </p:nvPr>
        </p:nvSpPr>
        <p:spPr/>
        <p:txBody>
          <a:bodyPr/>
          <a:lstStyle/>
          <a:p>
            <a:fld id="{151A3068-07D8-44CC-9489-C38224D847B8}" type="datetimeFigureOut">
              <a:rPr lang="en-GB" smtClean="0"/>
              <a:t>14/09/2026</a:t>
            </a:fld>
            <a:endParaRPr lang="en-GB"/>
          </a:p>
        </p:txBody>
      </p:sp>
      <p:sp>
        <p:nvSpPr>
          <p:cNvPr id="3" name="Footer Placeholder 2">
            <a:extLst>
              <a:ext uri="{FF2B5EF4-FFF2-40B4-BE49-F238E27FC236}">
                <a16:creationId xmlns:a16="http://schemas.microsoft.com/office/drawing/2014/main" id="{333AEC8E-CDDE-F04C-09B3-243C64F2F1C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FF5D280-F0FC-CBD6-3116-F72936809E88}"/>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24693579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5EC2D-918B-5BBC-7BE1-85A9273D8A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A4FCDB6-6E1D-A179-03E1-AE9333DEA6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1EA0AA8-BB01-E554-B3B6-56BAE2E4BA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915C439-B52E-3200-B769-C1AAE9965640}"/>
              </a:ext>
            </a:extLst>
          </p:cNvPr>
          <p:cNvSpPr>
            <a:spLocks noGrp="1"/>
          </p:cNvSpPr>
          <p:nvPr>
            <p:ph type="dt" sz="half" idx="10"/>
          </p:nvPr>
        </p:nvSpPr>
        <p:spPr/>
        <p:txBody>
          <a:bodyPr/>
          <a:lstStyle/>
          <a:p>
            <a:fld id="{151A3068-07D8-44CC-9489-C38224D847B8}" type="datetimeFigureOut">
              <a:rPr lang="en-GB" smtClean="0"/>
              <a:t>14/09/2026</a:t>
            </a:fld>
            <a:endParaRPr lang="en-GB"/>
          </a:p>
        </p:txBody>
      </p:sp>
      <p:sp>
        <p:nvSpPr>
          <p:cNvPr id="6" name="Footer Placeholder 5">
            <a:extLst>
              <a:ext uri="{FF2B5EF4-FFF2-40B4-BE49-F238E27FC236}">
                <a16:creationId xmlns:a16="http://schemas.microsoft.com/office/drawing/2014/main" id="{5C931A70-0EFD-589B-919F-6A22557BDD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75993A-2798-830B-3798-ACD21A4F5A3E}"/>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2699696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44751-D169-0C99-DE9F-39ACEEFD654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9E5456C-AD89-EBFF-266F-939C01793F7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9F48DCA-A7BE-F8C7-602D-4F2D7E1DDC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13D1CD-D6E4-E9D3-8958-9AB72DA5B9C6}"/>
              </a:ext>
            </a:extLst>
          </p:cNvPr>
          <p:cNvSpPr>
            <a:spLocks noGrp="1"/>
          </p:cNvSpPr>
          <p:nvPr>
            <p:ph type="dt" sz="half" idx="10"/>
          </p:nvPr>
        </p:nvSpPr>
        <p:spPr/>
        <p:txBody>
          <a:bodyPr/>
          <a:lstStyle/>
          <a:p>
            <a:fld id="{151A3068-07D8-44CC-9489-C38224D847B8}" type="datetimeFigureOut">
              <a:rPr lang="en-GB" smtClean="0"/>
              <a:t>14/09/2026</a:t>
            </a:fld>
            <a:endParaRPr lang="en-GB"/>
          </a:p>
        </p:txBody>
      </p:sp>
      <p:sp>
        <p:nvSpPr>
          <p:cNvPr id="6" name="Footer Placeholder 5">
            <a:extLst>
              <a:ext uri="{FF2B5EF4-FFF2-40B4-BE49-F238E27FC236}">
                <a16:creationId xmlns:a16="http://schemas.microsoft.com/office/drawing/2014/main" id="{D87E4422-378A-64C5-CD54-D3BDC79B93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8D779C-87BE-1588-40D2-103C60547925}"/>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4024625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994B7-1142-EFE2-0A53-278B71FB4F2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34A0741-DFAB-BBDE-E535-E78AE12CCB6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7B49F7-FC94-8398-D664-0B5543A7920E}"/>
              </a:ext>
            </a:extLst>
          </p:cNvPr>
          <p:cNvSpPr>
            <a:spLocks noGrp="1"/>
          </p:cNvSpPr>
          <p:nvPr>
            <p:ph type="dt" sz="half" idx="10"/>
          </p:nvPr>
        </p:nvSpPr>
        <p:spPr/>
        <p:txBody>
          <a:bodyPr/>
          <a:lstStyle/>
          <a:p>
            <a:fld id="{151A3068-07D8-44CC-9489-C38224D847B8}" type="datetimeFigureOut">
              <a:rPr lang="en-GB" smtClean="0"/>
              <a:t>14/09/2026</a:t>
            </a:fld>
            <a:endParaRPr lang="en-GB"/>
          </a:p>
        </p:txBody>
      </p:sp>
      <p:sp>
        <p:nvSpPr>
          <p:cNvPr id="5" name="Footer Placeholder 4">
            <a:extLst>
              <a:ext uri="{FF2B5EF4-FFF2-40B4-BE49-F238E27FC236}">
                <a16:creationId xmlns:a16="http://schemas.microsoft.com/office/drawing/2014/main" id="{C6FD7E38-C75D-9B26-2DF5-9DBE363CE8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EACC38-DBDF-161A-A170-8860A02FDAA6}"/>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1781549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35EB13-8FF9-A752-EACA-C4D52D170DF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7FC910A-E63C-40C6-25A5-95B670FF1B6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0270C9-560D-3008-2CF3-468E343D7D48}"/>
              </a:ext>
            </a:extLst>
          </p:cNvPr>
          <p:cNvSpPr>
            <a:spLocks noGrp="1"/>
          </p:cNvSpPr>
          <p:nvPr>
            <p:ph type="dt" sz="half" idx="10"/>
          </p:nvPr>
        </p:nvSpPr>
        <p:spPr/>
        <p:txBody>
          <a:bodyPr/>
          <a:lstStyle/>
          <a:p>
            <a:fld id="{151A3068-07D8-44CC-9489-C38224D847B8}" type="datetimeFigureOut">
              <a:rPr lang="en-GB" smtClean="0"/>
              <a:t>14/09/2026</a:t>
            </a:fld>
            <a:endParaRPr lang="en-GB"/>
          </a:p>
        </p:txBody>
      </p:sp>
      <p:sp>
        <p:nvSpPr>
          <p:cNvPr id="5" name="Footer Placeholder 4">
            <a:extLst>
              <a:ext uri="{FF2B5EF4-FFF2-40B4-BE49-F238E27FC236}">
                <a16:creationId xmlns:a16="http://schemas.microsoft.com/office/drawing/2014/main" id="{419B4D32-87B0-EC6C-F184-8F34E09C12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5BD903-214D-3AEF-956E-B3CA3DC3375C}"/>
              </a:ext>
            </a:extLst>
          </p:cNvPr>
          <p:cNvSpPr>
            <a:spLocks noGrp="1"/>
          </p:cNvSpPr>
          <p:nvPr>
            <p:ph type="sldNum" sz="quarter" idx="12"/>
          </p:nvPr>
        </p:nvSpPr>
        <p:spPr/>
        <p:txBody>
          <a:bodyPr/>
          <a:lstStyle/>
          <a:p>
            <a:fld id="{70C0C25E-D85E-44D0-B97D-5120237B5EAD}" type="slidenum">
              <a:rPr lang="en-GB" smtClean="0"/>
              <a:t>‹#›</a:t>
            </a:fld>
            <a:endParaRPr lang="en-GB"/>
          </a:p>
        </p:txBody>
      </p:sp>
    </p:spTree>
    <p:extLst>
      <p:ext uri="{BB962C8B-B14F-4D97-AF65-F5344CB8AC3E}">
        <p14:creationId xmlns:p14="http://schemas.microsoft.com/office/powerpoint/2010/main" val="2022395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B18B76-CBA5-803B-43DA-D4A163DBA16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6D69929-D32E-1C65-3A5F-1820FED3283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5E1BFC-B595-A348-FC7D-FB9390217DA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51A3068-07D8-44CC-9489-C38224D847B8}" type="datetimeFigureOut">
              <a:rPr lang="en-GB" smtClean="0"/>
              <a:t>14/09/2026</a:t>
            </a:fld>
            <a:endParaRPr lang="en-GB"/>
          </a:p>
        </p:txBody>
      </p:sp>
      <p:sp>
        <p:nvSpPr>
          <p:cNvPr id="5" name="Footer Placeholder 4">
            <a:extLst>
              <a:ext uri="{FF2B5EF4-FFF2-40B4-BE49-F238E27FC236}">
                <a16:creationId xmlns:a16="http://schemas.microsoft.com/office/drawing/2014/main" id="{DDD79456-E0B5-99B1-0269-F4FFE5A5B6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9C9B7B1-82BE-81AB-B759-969C4D8CBB9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0C0C25E-D85E-44D0-B97D-5120237B5EAD}" type="slidenum">
              <a:rPr lang="en-GB" smtClean="0"/>
              <a:t>‹#›</a:t>
            </a:fld>
            <a:endParaRPr lang="en-GB"/>
          </a:p>
        </p:txBody>
      </p:sp>
    </p:spTree>
    <p:extLst>
      <p:ext uri="{BB962C8B-B14F-4D97-AF65-F5344CB8AC3E}">
        <p14:creationId xmlns:p14="http://schemas.microsoft.com/office/powerpoint/2010/main" val="18683058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svg"/></Relationships>
</file>

<file path=ppt/slides/_rels/slide2.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80271B-795E-1E0B-B50F-647C81A1A05B}"/>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85A8CD88-A03D-423A-2C49-9C6FDB8CC7E6}"/>
              </a:ext>
            </a:extLst>
          </p:cNvPr>
          <p:cNvGrpSpPr/>
          <p:nvPr/>
        </p:nvGrpSpPr>
        <p:grpSpPr>
          <a:xfrm>
            <a:off x="134198" y="4334666"/>
            <a:ext cx="11949417" cy="1213319"/>
            <a:chOff x="0" y="-38100"/>
            <a:chExt cx="5500729" cy="625702"/>
          </a:xfrm>
        </p:grpSpPr>
        <p:sp>
          <p:nvSpPr>
            <p:cNvPr id="3" name="Freeform 3">
              <a:extLst>
                <a:ext uri="{FF2B5EF4-FFF2-40B4-BE49-F238E27FC236}">
                  <a16:creationId xmlns:a16="http://schemas.microsoft.com/office/drawing/2014/main" id="{3A50ED11-0FDA-D600-BE48-3A24B650AA34}"/>
                </a:ext>
              </a:extLst>
            </p:cNvPr>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CB6CE6"/>
            </a:solidFill>
            <a:ln w="19050" cap="rnd">
              <a:solidFill>
                <a:srgbClr val="000000"/>
              </a:solidFill>
              <a:prstDash val="solid"/>
              <a:round/>
            </a:ln>
          </p:spPr>
          <p:txBody>
            <a:bodyPr/>
            <a:lstStyle/>
            <a:p>
              <a:endParaRPr lang="en-GB" sz="1200"/>
            </a:p>
            <a:p>
              <a:r>
                <a:rPr lang="en-GB" sz="1200"/>
                <a:t>                                            </a:t>
              </a:r>
            </a:p>
            <a:p>
              <a:endParaRPr lang="en-GB" sz="1200"/>
            </a:p>
          </p:txBody>
        </p:sp>
        <p:sp>
          <p:nvSpPr>
            <p:cNvPr id="4" name="TextBox 4">
              <a:extLst>
                <a:ext uri="{FF2B5EF4-FFF2-40B4-BE49-F238E27FC236}">
                  <a16:creationId xmlns:a16="http://schemas.microsoft.com/office/drawing/2014/main" id="{B77ACB5A-5A1A-6F12-6337-FF0D805547AE}"/>
                </a:ext>
              </a:extLst>
            </p:cNvPr>
            <p:cNvSpPr txBox="1"/>
            <p:nvPr/>
          </p:nvSpPr>
          <p:spPr>
            <a:xfrm>
              <a:off x="0" y="-38100"/>
              <a:ext cx="5500729" cy="625702"/>
            </a:xfrm>
            <a:prstGeom prst="rect">
              <a:avLst/>
            </a:prstGeom>
          </p:spPr>
          <p:txBody>
            <a:bodyPr lIns="33867" tIns="33867" rIns="33867" bIns="33867" rtlCol="0" anchor="ctr"/>
            <a:lstStyle/>
            <a:p>
              <a:pPr algn="ctr">
                <a:lnSpc>
                  <a:spcPts val="1773"/>
                </a:lnSpc>
                <a:spcBef>
                  <a:spcPct val="0"/>
                </a:spcBef>
              </a:pPr>
              <a:endParaRPr sz="1200"/>
            </a:p>
          </p:txBody>
        </p:sp>
      </p:grpSp>
      <p:grpSp>
        <p:nvGrpSpPr>
          <p:cNvPr id="5" name="Group 5">
            <a:extLst>
              <a:ext uri="{FF2B5EF4-FFF2-40B4-BE49-F238E27FC236}">
                <a16:creationId xmlns:a16="http://schemas.microsoft.com/office/drawing/2014/main" id="{C8ECEB0B-2955-14ED-5339-1F5995B42196}"/>
              </a:ext>
            </a:extLst>
          </p:cNvPr>
          <p:cNvGrpSpPr/>
          <p:nvPr/>
        </p:nvGrpSpPr>
        <p:grpSpPr>
          <a:xfrm>
            <a:off x="121291" y="5648118"/>
            <a:ext cx="11949417" cy="1139439"/>
            <a:chOff x="0" y="0"/>
            <a:chExt cx="5500729" cy="587602"/>
          </a:xfrm>
        </p:grpSpPr>
        <p:sp>
          <p:nvSpPr>
            <p:cNvPr id="6" name="Freeform 6">
              <a:extLst>
                <a:ext uri="{FF2B5EF4-FFF2-40B4-BE49-F238E27FC236}">
                  <a16:creationId xmlns:a16="http://schemas.microsoft.com/office/drawing/2014/main" id="{56790207-1864-8E5D-C1D4-CB4871118D7C}"/>
                </a:ext>
              </a:extLst>
            </p:cNvPr>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FFDE59"/>
            </a:solidFill>
            <a:ln w="19050" cap="rnd">
              <a:solidFill>
                <a:srgbClr val="000000"/>
              </a:solidFill>
              <a:prstDash val="solid"/>
              <a:round/>
            </a:ln>
          </p:spPr>
          <p:txBody>
            <a:bodyPr/>
            <a:lstStyle/>
            <a:p>
              <a:endParaRPr lang="en-GB" sz="1200"/>
            </a:p>
          </p:txBody>
        </p:sp>
        <p:sp>
          <p:nvSpPr>
            <p:cNvPr id="7" name="TextBox 7">
              <a:extLst>
                <a:ext uri="{FF2B5EF4-FFF2-40B4-BE49-F238E27FC236}">
                  <a16:creationId xmlns:a16="http://schemas.microsoft.com/office/drawing/2014/main" id="{3F192E2E-EAC0-8CCB-69DF-2E8DCA3D0AC0}"/>
                </a:ext>
              </a:extLst>
            </p:cNvPr>
            <p:cNvSpPr txBox="1"/>
            <p:nvPr/>
          </p:nvSpPr>
          <p:spPr>
            <a:xfrm>
              <a:off x="0" y="-38100"/>
              <a:ext cx="5500729" cy="625702"/>
            </a:xfrm>
            <a:prstGeom prst="rect">
              <a:avLst/>
            </a:prstGeom>
          </p:spPr>
          <p:txBody>
            <a:bodyPr lIns="33867" tIns="33867" rIns="33867" bIns="33867" rtlCol="0" anchor="ctr"/>
            <a:lstStyle/>
            <a:p>
              <a:pPr algn="ctr">
                <a:lnSpc>
                  <a:spcPts val="1773"/>
                </a:lnSpc>
                <a:spcBef>
                  <a:spcPct val="0"/>
                </a:spcBef>
              </a:pPr>
              <a:endParaRPr sz="1200"/>
            </a:p>
          </p:txBody>
        </p:sp>
      </p:grpSp>
      <p:grpSp>
        <p:nvGrpSpPr>
          <p:cNvPr id="8" name="Group 8">
            <a:extLst>
              <a:ext uri="{FF2B5EF4-FFF2-40B4-BE49-F238E27FC236}">
                <a16:creationId xmlns:a16="http://schemas.microsoft.com/office/drawing/2014/main" id="{9C69D1C6-ED13-17C7-1547-BF081A2F3526}"/>
              </a:ext>
            </a:extLst>
          </p:cNvPr>
          <p:cNvGrpSpPr/>
          <p:nvPr/>
        </p:nvGrpSpPr>
        <p:grpSpPr>
          <a:xfrm>
            <a:off x="113317" y="2641708"/>
            <a:ext cx="11949417" cy="1604475"/>
            <a:chOff x="0" y="0"/>
            <a:chExt cx="5500729" cy="587602"/>
          </a:xfrm>
        </p:grpSpPr>
        <p:sp>
          <p:nvSpPr>
            <p:cNvPr id="9" name="Freeform 9">
              <a:extLst>
                <a:ext uri="{FF2B5EF4-FFF2-40B4-BE49-F238E27FC236}">
                  <a16:creationId xmlns:a16="http://schemas.microsoft.com/office/drawing/2014/main" id="{216D49B9-347E-F78F-5822-8E4B5AEE62E4}"/>
                </a:ext>
              </a:extLst>
            </p:cNvPr>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FF66C4"/>
            </a:solidFill>
            <a:ln w="19050" cap="rnd">
              <a:solidFill>
                <a:srgbClr val="000000"/>
              </a:solidFill>
              <a:prstDash val="solid"/>
              <a:round/>
            </a:ln>
          </p:spPr>
          <p:txBody>
            <a:bodyPr/>
            <a:lstStyle/>
            <a:p>
              <a:endParaRPr lang="en-GB" sz="1200" dirty="0"/>
            </a:p>
          </p:txBody>
        </p:sp>
        <p:sp>
          <p:nvSpPr>
            <p:cNvPr id="10" name="TextBox 10">
              <a:extLst>
                <a:ext uri="{FF2B5EF4-FFF2-40B4-BE49-F238E27FC236}">
                  <a16:creationId xmlns:a16="http://schemas.microsoft.com/office/drawing/2014/main" id="{96B39BC7-CFB4-A30D-5302-FDD92932941C}"/>
                </a:ext>
              </a:extLst>
            </p:cNvPr>
            <p:cNvSpPr txBox="1"/>
            <p:nvPr/>
          </p:nvSpPr>
          <p:spPr>
            <a:xfrm>
              <a:off x="0" y="-38100"/>
              <a:ext cx="5500729" cy="625702"/>
            </a:xfrm>
            <a:prstGeom prst="rect">
              <a:avLst/>
            </a:prstGeom>
          </p:spPr>
          <p:txBody>
            <a:bodyPr lIns="33867" tIns="33867" rIns="33867" bIns="33867" rtlCol="0" anchor="ctr"/>
            <a:lstStyle/>
            <a:p>
              <a:pPr algn="ctr">
                <a:lnSpc>
                  <a:spcPts val="1773"/>
                </a:lnSpc>
                <a:spcBef>
                  <a:spcPct val="0"/>
                </a:spcBef>
              </a:pPr>
              <a:endParaRPr sz="1200"/>
            </a:p>
          </p:txBody>
        </p:sp>
      </p:grpSp>
      <p:grpSp>
        <p:nvGrpSpPr>
          <p:cNvPr id="11" name="Group 11">
            <a:extLst>
              <a:ext uri="{FF2B5EF4-FFF2-40B4-BE49-F238E27FC236}">
                <a16:creationId xmlns:a16="http://schemas.microsoft.com/office/drawing/2014/main" id="{961F17D7-3608-C55D-FB46-C4FD846BCA2F}"/>
              </a:ext>
            </a:extLst>
          </p:cNvPr>
          <p:cNvGrpSpPr/>
          <p:nvPr/>
        </p:nvGrpSpPr>
        <p:grpSpPr>
          <a:xfrm>
            <a:off x="113317" y="1179198"/>
            <a:ext cx="11949417" cy="1314206"/>
            <a:chOff x="0" y="-38100"/>
            <a:chExt cx="5500729" cy="625702"/>
          </a:xfrm>
        </p:grpSpPr>
        <p:sp>
          <p:nvSpPr>
            <p:cNvPr id="12" name="Freeform 12">
              <a:extLst>
                <a:ext uri="{FF2B5EF4-FFF2-40B4-BE49-F238E27FC236}">
                  <a16:creationId xmlns:a16="http://schemas.microsoft.com/office/drawing/2014/main" id="{96DC4C33-A17F-9688-FEF4-97D20D99C2D1}"/>
                </a:ext>
              </a:extLst>
            </p:cNvPr>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0CC0DF"/>
            </a:solidFill>
            <a:ln w="19050" cap="rnd">
              <a:solidFill>
                <a:srgbClr val="000000"/>
              </a:solidFill>
              <a:prstDash val="solid"/>
              <a:round/>
            </a:ln>
          </p:spPr>
          <p:txBody>
            <a:bodyPr/>
            <a:lstStyle/>
            <a:p>
              <a:endParaRPr lang="en-GB" sz="1200"/>
            </a:p>
          </p:txBody>
        </p:sp>
        <p:sp>
          <p:nvSpPr>
            <p:cNvPr id="13" name="TextBox 13">
              <a:extLst>
                <a:ext uri="{FF2B5EF4-FFF2-40B4-BE49-F238E27FC236}">
                  <a16:creationId xmlns:a16="http://schemas.microsoft.com/office/drawing/2014/main" id="{79FE881D-87C5-3073-C8F6-77B5D9B6A1DA}"/>
                </a:ext>
              </a:extLst>
            </p:cNvPr>
            <p:cNvSpPr txBox="1"/>
            <p:nvPr/>
          </p:nvSpPr>
          <p:spPr>
            <a:xfrm>
              <a:off x="0" y="-38100"/>
              <a:ext cx="5500729" cy="625702"/>
            </a:xfrm>
            <a:prstGeom prst="rect">
              <a:avLst/>
            </a:prstGeom>
          </p:spPr>
          <p:txBody>
            <a:bodyPr lIns="33867" tIns="33867" rIns="33867" bIns="33867" rtlCol="0" anchor="ctr"/>
            <a:lstStyle/>
            <a:p>
              <a:pPr algn="ctr">
                <a:lnSpc>
                  <a:spcPts val="1773"/>
                </a:lnSpc>
                <a:spcBef>
                  <a:spcPct val="0"/>
                </a:spcBef>
              </a:pPr>
              <a:endParaRPr sz="1200"/>
            </a:p>
          </p:txBody>
        </p:sp>
      </p:grpSp>
      <p:sp>
        <p:nvSpPr>
          <p:cNvPr id="14" name="Freeform 14">
            <a:extLst>
              <a:ext uri="{FF2B5EF4-FFF2-40B4-BE49-F238E27FC236}">
                <a16:creationId xmlns:a16="http://schemas.microsoft.com/office/drawing/2014/main" id="{70024D72-8F22-2F14-E5B9-C63875D9A76D}"/>
              </a:ext>
            </a:extLst>
          </p:cNvPr>
          <p:cNvSpPr/>
          <p:nvPr/>
        </p:nvSpPr>
        <p:spPr>
          <a:xfrm>
            <a:off x="325568" y="4487755"/>
            <a:ext cx="1144162" cy="839503"/>
          </a:xfrm>
          <a:custGeom>
            <a:avLst/>
            <a:gdLst/>
            <a:ahLst/>
            <a:cxnLst/>
            <a:rect l="l" t="t" r="r" b="b"/>
            <a:pathLst>
              <a:path w="1716243" h="1259255">
                <a:moveTo>
                  <a:pt x="0" y="0"/>
                </a:moveTo>
                <a:lnTo>
                  <a:pt x="1716243" y="0"/>
                </a:lnTo>
                <a:lnTo>
                  <a:pt x="1716243" y="1259255"/>
                </a:lnTo>
                <a:lnTo>
                  <a:pt x="0" y="1259255"/>
                </a:lnTo>
                <a:lnTo>
                  <a:pt x="0" y="0"/>
                </a:lnTo>
                <a:close/>
              </a:path>
            </a:pathLst>
          </a:custGeom>
          <a:blipFill>
            <a:blip r:embed="rId3"/>
            <a:stretch>
              <a:fillRect/>
            </a:stretch>
          </a:blipFill>
        </p:spPr>
        <p:txBody>
          <a:bodyPr/>
          <a:lstStyle/>
          <a:p>
            <a:endParaRPr lang="en-GB" sz="1200"/>
          </a:p>
        </p:txBody>
      </p:sp>
      <p:sp>
        <p:nvSpPr>
          <p:cNvPr id="15" name="Freeform 15">
            <a:extLst>
              <a:ext uri="{FF2B5EF4-FFF2-40B4-BE49-F238E27FC236}">
                <a16:creationId xmlns:a16="http://schemas.microsoft.com/office/drawing/2014/main" id="{E7A2313F-94A1-B054-AABB-A871F1B35F0B}"/>
              </a:ext>
            </a:extLst>
          </p:cNvPr>
          <p:cNvSpPr/>
          <p:nvPr/>
        </p:nvSpPr>
        <p:spPr>
          <a:xfrm>
            <a:off x="392441" y="5617027"/>
            <a:ext cx="1095045" cy="877355"/>
          </a:xfrm>
          <a:custGeom>
            <a:avLst/>
            <a:gdLst/>
            <a:ahLst/>
            <a:cxnLst/>
            <a:rect l="l" t="t" r="r" b="b"/>
            <a:pathLst>
              <a:path w="1642567" h="1316032">
                <a:moveTo>
                  <a:pt x="0" y="0"/>
                </a:moveTo>
                <a:lnTo>
                  <a:pt x="1642566" y="0"/>
                </a:lnTo>
                <a:lnTo>
                  <a:pt x="1642566" y="1316033"/>
                </a:lnTo>
                <a:lnTo>
                  <a:pt x="0" y="1316033"/>
                </a:lnTo>
                <a:lnTo>
                  <a:pt x="0" y="0"/>
                </a:lnTo>
                <a:close/>
              </a:path>
            </a:pathLst>
          </a:custGeom>
          <a:blipFill>
            <a:blip r:embed="rId4"/>
            <a:stretch>
              <a:fillRect/>
            </a:stretch>
          </a:blipFill>
        </p:spPr>
        <p:txBody>
          <a:bodyPr/>
          <a:lstStyle/>
          <a:p>
            <a:endParaRPr lang="en-GB" sz="1200"/>
          </a:p>
        </p:txBody>
      </p:sp>
      <p:sp>
        <p:nvSpPr>
          <p:cNvPr id="16" name="Freeform 16">
            <a:extLst>
              <a:ext uri="{FF2B5EF4-FFF2-40B4-BE49-F238E27FC236}">
                <a16:creationId xmlns:a16="http://schemas.microsoft.com/office/drawing/2014/main" id="{09BAA5AF-3323-34E6-5FAB-BF9DCD1D6F42}"/>
              </a:ext>
            </a:extLst>
          </p:cNvPr>
          <p:cNvSpPr/>
          <p:nvPr/>
        </p:nvSpPr>
        <p:spPr>
          <a:xfrm>
            <a:off x="325186" y="2925284"/>
            <a:ext cx="1093057" cy="922509"/>
          </a:xfrm>
          <a:custGeom>
            <a:avLst/>
            <a:gdLst/>
            <a:ahLst/>
            <a:cxnLst/>
            <a:rect l="l" t="t" r="r" b="b"/>
            <a:pathLst>
              <a:path w="1639585" h="1383763">
                <a:moveTo>
                  <a:pt x="0" y="0"/>
                </a:moveTo>
                <a:lnTo>
                  <a:pt x="1639585" y="0"/>
                </a:lnTo>
                <a:lnTo>
                  <a:pt x="1639585" y="1383764"/>
                </a:lnTo>
                <a:lnTo>
                  <a:pt x="0" y="1383764"/>
                </a:lnTo>
                <a:lnTo>
                  <a:pt x="0" y="0"/>
                </a:lnTo>
                <a:close/>
              </a:path>
            </a:pathLst>
          </a:custGeom>
          <a:blipFill>
            <a:blip r:embed="rId5"/>
            <a:stretch>
              <a:fillRect/>
            </a:stretch>
          </a:blipFill>
        </p:spPr>
        <p:txBody>
          <a:bodyPr/>
          <a:lstStyle/>
          <a:p>
            <a:endParaRPr lang="en-GB" sz="1200"/>
          </a:p>
        </p:txBody>
      </p:sp>
      <p:sp>
        <p:nvSpPr>
          <p:cNvPr id="17" name="Freeform 17">
            <a:extLst>
              <a:ext uri="{FF2B5EF4-FFF2-40B4-BE49-F238E27FC236}">
                <a16:creationId xmlns:a16="http://schemas.microsoft.com/office/drawing/2014/main" id="{AFA3F7F0-AA4A-8A1B-B18B-6F5E048578DF}"/>
              </a:ext>
            </a:extLst>
          </p:cNvPr>
          <p:cNvSpPr/>
          <p:nvPr/>
        </p:nvSpPr>
        <p:spPr>
          <a:xfrm>
            <a:off x="328787" y="1331958"/>
            <a:ext cx="1144162" cy="789539"/>
          </a:xfrm>
          <a:custGeom>
            <a:avLst/>
            <a:gdLst/>
            <a:ahLst/>
            <a:cxnLst/>
            <a:rect l="l" t="t" r="r" b="b"/>
            <a:pathLst>
              <a:path w="1716243" h="1184308">
                <a:moveTo>
                  <a:pt x="0" y="0"/>
                </a:moveTo>
                <a:lnTo>
                  <a:pt x="1716243" y="0"/>
                </a:lnTo>
                <a:lnTo>
                  <a:pt x="1716243" y="1184308"/>
                </a:lnTo>
                <a:lnTo>
                  <a:pt x="0" y="1184308"/>
                </a:lnTo>
                <a:lnTo>
                  <a:pt x="0" y="0"/>
                </a:lnTo>
                <a:close/>
              </a:path>
            </a:pathLst>
          </a:custGeom>
          <a:blipFill>
            <a:blip r:embed="rId6"/>
            <a:stretch>
              <a:fillRect/>
            </a:stretch>
          </a:blipFill>
        </p:spPr>
        <p:txBody>
          <a:bodyPr/>
          <a:lstStyle/>
          <a:p>
            <a:endParaRPr lang="en-GB" sz="1200"/>
          </a:p>
        </p:txBody>
      </p:sp>
      <p:sp>
        <p:nvSpPr>
          <p:cNvPr id="18" name="Freeform 18">
            <a:extLst>
              <a:ext uri="{FF2B5EF4-FFF2-40B4-BE49-F238E27FC236}">
                <a16:creationId xmlns:a16="http://schemas.microsoft.com/office/drawing/2014/main" id="{2EC9D000-2D0C-9431-F50D-39E0E934A990}"/>
              </a:ext>
            </a:extLst>
          </p:cNvPr>
          <p:cNvSpPr/>
          <p:nvPr/>
        </p:nvSpPr>
        <p:spPr>
          <a:xfrm>
            <a:off x="353346" y="550420"/>
            <a:ext cx="774573" cy="465712"/>
          </a:xfrm>
          <a:custGeom>
            <a:avLst/>
            <a:gdLst/>
            <a:ahLst/>
            <a:cxnLst/>
            <a:rect l="l" t="t" r="r" b="b"/>
            <a:pathLst>
              <a:path w="1161860" h="698568">
                <a:moveTo>
                  <a:pt x="0" y="0"/>
                </a:moveTo>
                <a:lnTo>
                  <a:pt x="1161859" y="0"/>
                </a:lnTo>
                <a:lnTo>
                  <a:pt x="1161859" y="698568"/>
                </a:lnTo>
                <a:lnTo>
                  <a:pt x="0" y="698568"/>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sz="1200"/>
          </a:p>
        </p:txBody>
      </p:sp>
      <p:sp>
        <p:nvSpPr>
          <p:cNvPr id="19" name="Freeform 19">
            <a:extLst>
              <a:ext uri="{FF2B5EF4-FFF2-40B4-BE49-F238E27FC236}">
                <a16:creationId xmlns:a16="http://schemas.microsoft.com/office/drawing/2014/main" id="{F4E50227-55CE-114C-9AA5-4B57942D034F}"/>
              </a:ext>
            </a:extLst>
          </p:cNvPr>
          <p:cNvSpPr/>
          <p:nvPr/>
        </p:nvSpPr>
        <p:spPr>
          <a:xfrm>
            <a:off x="3702394" y="488193"/>
            <a:ext cx="751839" cy="443225"/>
          </a:xfrm>
          <a:custGeom>
            <a:avLst/>
            <a:gdLst/>
            <a:ahLst/>
            <a:cxnLst/>
            <a:rect l="l" t="t" r="r" b="b"/>
            <a:pathLst>
              <a:path w="1127759" h="793661">
                <a:moveTo>
                  <a:pt x="0" y="0"/>
                </a:moveTo>
                <a:lnTo>
                  <a:pt x="1127759" y="0"/>
                </a:lnTo>
                <a:lnTo>
                  <a:pt x="1127759" y="793661"/>
                </a:lnTo>
                <a:lnTo>
                  <a:pt x="0" y="793661"/>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sz="1200"/>
          </a:p>
        </p:txBody>
      </p:sp>
      <p:sp>
        <p:nvSpPr>
          <p:cNvPr id="20" name="Freeform 20">
            <a:extLst>
              <a:ext uri="{FF2B5EF4-FFF2-40B4-BE49-F238E27FC236}">
                <a16:creationId xmlns:a16="http://schemas.microsoft.com/office/drawing/2014/main" id="{C82D6AE1-C6E8-AC4A-50DD-5CBD61924D27}"/>
              </a:ext>
            </a:extLst>
          </p:cNvPr>
          <p:cNvSpPr/>
          <p:nvPr/>
        </p:nvSpPr>
        <p:spPr>
          <a:xfrm>
            <a:off x="6079148" y="416115"/>
            <a:ext cx="570257" cy="471033"/>
          </a:xfrm>
          <a:custGeom>
            <a:avLst/>
            <a:gdLst/>
            <a:ahLst/>
            <a:cxnLst/>
            <a:rect l="l" t="t" r="r" b="b"/>
            <a:pathLst>
              <a:path w="855386" h="775193">
                <a:moveTo>
                  <a:pt x="0" y="0"/>
                </a:moveTo>
                <a:lnTo>
                  <a:pt x="855385" y="0"/>
                </a:lnTo>
                <a:lnTo>
                  <a:pt x="855385" y="775194"/>
                </a:lnTo>
                <a:lnTo>
                  <a:pt x="0" y="775194"/>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GB" sz="1200"/>
          </a:p>
        </p:txBody>
      </p:sp>
      <p:grpSp>
        <p:nvGrpSpPr>
          <p:cNvPr id="21" name="Group 21">
            <a:extLst>
              <a:ext uri="{FF2B5EF4-FFF2-40B4-BE49-F238E27FC236}">
                <a16:creationId xmlns:a16="http://schemas.microsoft.com/office/drawing/2014/main" id="{29A50A23-FE8D-C7C7-DDA9-3B16B67FCE91}"/>
              </a:ext>
            </a:extLst>
          </p:cNvPr>
          <p:cNvGrpSpPr/>
          <p:nvPr/>
        </p:nvGrpSpPr>
        <p:grpSpPr>
          <a:xfrm>
            <a:off x="8361925" y="497070"/>
            <a:ext cx="614042" cy="541744"/>
            <a:chOff x="0" y="0"/>
            <a:chExt cx="812800" cy="774700"/>
          </a:xfrm>
        </p:grpSpPr>
        <p:sp>
          <p:nvSpPr>
            <p:cNvPr id="22" name="Freeform 22">
              <a:extLst>
                <a:ext uri="{FF2B5EF4-FFF2-40B4-BE49-F238E27FC236}">
                  <a16:creationId xmlns:a16="http://schemas.microsoft.com/office/drawing/2014/main" id="{E7CBE5E8-57D6-199F-3100-599580D2B8E9}"/>
                </a:ext>
              </a:extLst>
            </p:cNvPr>
            <p:cNvSpPr/>
            <p:nvPr/>
          </p:nvSpPr>
          <p:spPr>
            <a:xfrm>
              <a:off x="0" y="0"/>
              <a:ext cx="812800" cy="774700"/>
            </a:xfrm>
            <a:custGeom>
              <a:avLst/>
              <a:gdLst/>
              <a:ahLst/>
              <a:cxnLst/>
              <a:rect l="l" t="t" r="r" b="b"/>
              <a:pathLst>
                <a:path w="812800" h="774700">
                  <a:moveTo>
                    <a:pt x="406400" y="0"/>
                  </a:moveTo>
                  <a:lnTo>
                    <a:pt x="502338" y="295909"/>
                  </a:lnTo>
                  <a:lnTo>
                    <a:pt x="812800" y="295909"/>
                  </a:lnTo>
                  <a:lnTo>
                    <a:pt x="561631" y="478791"/>
                  </a:lnTo>
                  <a:lnTo>
                    <a:pt x="657569" y="774700"/>
                  </a:lnTo>
                  <a:lnTo>
                    <a:pt x="406400" y="591819"/>
                  </a:lnTo>
                  <a:lnTo>
                    <a:pt x="155231" y="774700"/>
                  </a:lnTo>
                  <a:lnTo>
                    <a:pt x="251169" y="478791"/>
                  </a:lnTo>
                  <a:lnTo>
                    <a:pt x="0" y="295909"/>
                  </a:lnTo>
                  <a:lnTo>
                    <a:pt x="310462" y="295909"/>
                  </a:lnTo>
                  <a:lnTo>
                    <a:pt x="406400" y="0"/>
                  </a:lnTo>
                  <a:close/>
                </a:path>
              </a:pathLst>
            </a:custGeom>
            <a:solidFill>
              <a:srgbClr val="FFFFFF"/>
            </a:solidFill>
            <a:ln w="38100" cap="sq">
              <a:solidFill>
                <a:srgbClr val="000000"/>
              </a:solidFill>
              <a:prstDash val="solid"/>
              <a:miter/>
            </a:ln>
          </p:spPr>
          <p:txBody>
            <a:bodyPr/>
            <a:lstStyle/>
            <a:p>
              <a:endParaRPr lang="en-GB" sz="1200"/>
            </a:p>
          </p:txBody>
        </p:sp>
        <p:sp>
          <p:nvSpPr>
            <p:cNvPr id="23" name="TextBox 23">
              <a:extLst>
                <a:ext uri="{FF2B5EF4-FFF2-40B4-BE49-F238E27FC236}">
                  <a16:creationId xmlns:a16="http://schemas.microsoft.com/office/drawing/2014/main" id="{BE44B231-7E0B-3858-00BB-720AB07981C3}"/>
                </a:ext>
              </a:extLst>
            </p:cNvPr>
            <p:cNvSpPr txBox="1"/>
            <p:nvPr/>
          </p:nvSpPr>
          <p:spPr>
            <a:xfrm>
              <a:off x="228600" y="228600"/>
              <a:ext cx="355600" cy="381000"/>
            </a:xfrm>
            <a:prstGeom prst="rect">
              <a:avLst/>
            </a:prstGeom>
          </p:spPr>
          <p:txBody>
            <a:bodyPr lIns="33867" tIns="33867" rIns="33867" bIns="33867" rtlCol="0" anchor="ctr"/>
            <a:lstStyle/>
            <a:p>
              <a:pPr algn="ctr">
                <a:lnSpc>
                  <a:spcPts val="1773"/>
                </a:lnSpc>
              </a:pPr>
              <a:endParaRPr sz="1200"/>
            </a:p>
          </p:txBody>
        </p:sp>
      </p:grpSp>
      <p:grpSp>
        <p:nvGrpSpPr>
          <p:cNvPr id="24" name="Group 24">
            <a:extLst>
              <a:ext uri="{FF2B5EF4-FFF2-40B4-BE49-F238E27FC236}">
                <a16:creationId xmlns:a16="http://schemas.microsoft.com/office/drawing/2014/main" id="{23EA4811-7596-6AB2-38BB-FA93C8BC3224}"/>
              </a:ext>
            </a:extLst>
          </p:cNvPr>
          <p:cNvGrpSpPr/>
          <p:nvPr/>
        </p:nvGrpSpPr>
        <p:grpSpPr>
          <a:xfrm>
            <a:off x="103151" y="98471"/>
            <a:ext cx="11974549" cy="389177"/>
            <a:chOff x="0" y="0"/>
            <a:chExt cx="4595724" cy="153749"/>
          </a:xfrm>
        </p:grpSpPr>
        <p:sp>
          <p:nvSpPr>
            <p:cNvPr id="25" name="Freeform 25">
              <a:extLst>
                <a:ext uri="{FF2B5EF4-FFF2-40B4-BE49-F238E27FC236}">
                  <a16:creationId xmlns:a16="http://schemas.microsoft.com/office/drawing/2014/main" id="{8F1B5BD0-0E8B-73B2-F993-44BFBCB6C174}"/>
                </a:ext>
              </a:extLst>
            </p:cNvPr>
            <p:cNvSpPr/>
            <p:nvPr/>
          </p:nvSpPr>
          <p:spPr>
            <a:xfrm>
              <a:off x="0" y="0"/>
              <a:ext cx="4595724" cy="153749"/>
            </a:xfrm>
            <a:custGeom>
              <a:avLst/>
              <a:gdLst/>
              <a:ahLst/>
              <a:cxnLst/>
              <a:rect l="l" t="t" r="r" b="b"/>
              <a:pathLst>
                <a:path w="4595724" h="153749">
                  <a:moveTo>
                    <a:pt x="22628" y="0"/>
                  </a:moveTo>
                  <a:lnTo>
                    <a:pt x="4573096" y="0"/>
                  </a:lnTo>
                  <a:cubicBezTo>
                    <a:pt x="4579098" y="0"/>
                    <a:pt x="4584853" y="2384"/>
                    <a:pt x="4589097" y="6627"/>
                  </a:cubicBezTo>
                  <a:cubicBezTo>
                    <a:pt x="4593340" y="10871"/>
                    <a:pt x="4595724" y="16626"/>
                    <a:pt x="4595724" y="22628"/>
                  </a:cubicBezTo>
                  <a:lnTo>
                    <a:pt x="4595724" y="131121"/>
                  </a:lnTo>
                  <a:cubicBezTo>
                    <a:pt x="4595724" y="137122"/>
                    <a:pt x="4593340" y="142878"/>
                    <a:pt x="4589097" y="147121"/>
                  </a:cubicBezTo>
                  <a:cubicBezTo>
                    <a:pt x="4584853" y="151365"/>
                    <a:pt x="4579098" y="153749"/>
                    <a:pt x="4573096" y="153749"/>
                  </a:cubicBezTo>
                  <a:lnTo>
                    <a:pt x="22628" y="153749"/>
                  </a:lnTo>
                  <a:cubicBezTo>
                    <a:pt x="16626" y="153749"/>
                    <a:pt x="10871" y="151365"/>
                    <a:pt x="6627" y="147121"/>
                  </a:cubicBezTo>
                  <a:cubicBezTo>
                    <a:pt x="2384" y="142878"/>
                    <a:pt x="0" y="137122"/>
                    <a:pt x="0" y="131121"/>
                  </a:cubicBezTo>
                  <a:lnTo>
                    <a:pt x="0" y="22628"/>
                  </a:lnTo>
                  <a:cubicBezTo>
                    <a:pt x="0" y="16626"/>
                    <a:pt x="2384" y="10871"/>
                    <a:pt x="6627" y="6627"/>
                  </a:cubicBezTo>
                  <a:cubicBezTo>
                    <a:pt x="10871" y="2384"/>
                    <a:pt x="16626" y="0"/>
                    <a:pt x="22628" y="0"/>
                  </a:cubicBezTo>
                  <a:close/>
                </a:path>
              </a:pathLst>
            </a:custGeom>
            <a:solidFill>
              <a:srgbClr val="C1FF72"/>
            </a:solidFill>
            <a:ln w="9525" cap="rnd">
              <a:solidFill>
                <a:srgbClr val="000000"/>
              </a:solidFill>
              <a:prstDash val="solid"/>
              <a:round/>
            </a:ln>
          </p:spPr>
          <p:txBody>
            <a:bodyPr/>
            <a:lstStyle/>
            <a:p>
              <a:endParaRPr lang="en-GB" sz="1200" dirty="0"/>
            </a:p>
          </p:txBody>
        </p:sp>
        <p:sp>
          <p:nvSpPr>
            <p:cNvPr id="26" name="TextBox 26">
              <a:extLst>
                <a:ext uri="{FF2B5EF4-FFF2-40B4-BE49-F238E27FC236}">
                  <a16:creationId xmlns:a16="http://schemas.microsoft.com/office/drawing/2014/main" id="{763FC5EC-C277-6FC9-79DA-2DE9C466A47F}"/>
                </a:ext>
              </a:extLst>
            </p:cNvPr>
            <p:cNvSpPr txBox="1"/>
            <p:nvPr/>
          </p:nvSpPr>
          <p:spPr>
            <a:xfrm>
              <a:off x="0" y="-38100"/>
              <a:ext cx="4595724" cy="191849"/>
            </a:xfrm>
            <a:prstGeom prst="rect">
              <a:avLst/>
            </a:prstGeom>
          </p:spPr>
          <p:txBody>
            <a:bodyPr lIns="33867" tIns="33867" rIns="33867" bIns="33867" rtlCol="0" anchor="ctr"/>
            <a:lstStyle/>
            <a:p>
              <a:pPr algn="ctr">
                <a:lnSpc>
                  <a:spcPts val="1773"/>
                </a:lnSpc>
              </a:pPr>
              <a:endParaRPr sz="1200"/>
            </a:p>
          </p:txBody>
        </p:sp>
      </p:grpSp>
      <p:sp>
        <p:nvSpPr>
          <p:cNvPr id="27" name="Freeform 27">
            <a:extLst>
              <a:ext uri="{FF2B5EF4-FFF2-40B4-BE49-F238E27FC236}">
                <a16:creationId xmlns:a16="http://schemas.microsoft.com/office/drawing/2014/main" id="{0FABDBD2-EAB1-CF66-23A8-21F57892C726}"/>
              </a:ext>
            </a:extLst>
          </p:cNvPr>
          <p:cNvSpPr/>
          <p:nvPr/>
        </p:nvSpPr>
        <p:spPr>
          <a:xfrm>
            <a:off x="11085847" y="545857"/>
            <a:ext cx="773104" cy="645488"/>
          </a:xfrm>
          <a:custGeom>
            <a:avLst/>
            <a:gdLst/>
            <a:ahLst/>
            <a:cxnLst/>
            <a:rect l="l" t="t" r="r" b="b"/>
            <a:pathLst>
              <a:path w="1361831" h="1361831">
                <a:moveTo>
                  <a:pt x="0" y="0"/>
                </a:moveTo>
                <a:lnTo>
                  <a:pt x="1361831" y="0"/>
                </a:lnTo>
                <a:lnTo>
                  <a:pt x="1361831" y="1361832"/>
                </a:lnTo>
                <a:lnTo>
                  <a:pt x="0" y="1361832"/>
                </a:lnTo>
                <a:lnTo>
                  <a:pt x="0" y="0"/>
                </a:lnTo>
                <a:close/>
              </a:path>
            </a:pathLst>
          </a:custGeom>
          <a:blipFill>
            <a:blip r:embed="rId10"/>
            <a:stretch>
              <a:fillRect/>
            </a:stretch>
          </a:blipFill>
        </p:spPr>
        <p:txBody>
          <a:bodyPr/>
          <a:lstStyle/>
          <a:p>
            <a:endParaRPr lang="en-GB" sz="1200"/>
          </a:p>
        </p:txBody>
      </p:sp>
      <p:grpSp>
        <p:nvGrpSpPr>
          <p:cNvPr id="28" name="Group 28">
            <a:extLst>
              <a:ext uri="{FF2B5EF4-FFF2-40B4-BE49-F238E27FC236}">
                <a16:creationId xmlns:a16="http://schemas.microsoft.com/office/drawing/2014/main" id="{9CE80083-671D-1D46-05AD-4DB8962758B8}"/>
              </a:ext>
            </a:extLst>
          </p:cNvPr>
          <p:cNvGrpSpPr/>
          <p:nvPr/>
        </p:nvGrpSpPr>
        <p:grpSpPr>
          <a:xfrm>
            <a:off x="326788" y="5240280"/>
            <a:ext cx="1190669" cy="192256"/>
            <a:chOff x="0" y="0"/>
            <a:chExt cx="470388" cy="75953"/>
          </a:xfrm>
        </p:grpSpPr>
        <p:sp>
          <p:nvSpPr>
            <p:cNvPr id="29" name="Freeform 29">
              <a:extLst>
                <a:ext uri="{FF2B5EF4-FFF2-40B4-BE49-F238E27FC236}">
                  <a16:creationId xmlns:a16="http://schemas.microsoft.com/office/drawing/2014/main" id="{7335F233-1884-404E-63C5-A2745F758A38}"/>
                </a:ext>
              </a:extLst>
            </p:cNvPr>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sz="1200"/>
            </a:p>
          </p:txBody>
        </p:sp>
        <p:sp>
          <p:nvSpPr>
            <p:cNvPr id="30" name="TextBox 30">
              <a:extLst>
                <a:ext uri="{FF2B5EF4-FFF2-40B4-BE49-F238E27FC236}">
                  <a16:creationId xmlns:a16="http://schemas.microsoft.com/office/drawing/2014/main" id="{3FFB4FDC-42BA-62B6-FAB0-7CF4DCB45010}"/>
                </a:ext>
              </a:extLst>
            </p:cNvPr>
            <p:cNvSpPr txBox="1"/>
            <p:nvPr/>
          </p:nvSpPr>
          <p:spPr>
            <a:xfrm>
              <a:off x="0" y="-28575"/>
              <a:ext cx="470388" cy="104528"/>
            </a:xfrm>
            <a:prstGeom prst="rect">
              <a:avLst/>
            </a:prstGeom>
          </p:spPr>
          <p:txBody>
            <a:bodyPr lIns="33867" tIns="33867" rIns="33867" bIns="33867" rtlCol="0" anchor="ctr"/>
            <a:lstStyle/>
            <a:p>
              <a:pPr algn="ctr">
                <a:lnSpc>
                  <a:spcPts val="1660"/>
                </a:lnSpc>
              </a:pPr>
              <a:endParaRPr sz="1200"/>
            </a:p>
          </p:txBody>
        </p:sp>
      </p:grpSp>
      <p:sp>
        <p:nvSpPr>
          <p:cNvPr id="31" name="TextBox 31">
            <a:extLst>
              <a:ext uri="{FF2B5EF4-FFF2-40B4-BE49-F238E27FC236}">
                <a16:creationId xmlns:a16="http://schemas.microsoft.com/office/drawing/2014/main" id="{1E0A3B79-7240-91BB-75F4-84A1728FABA0}"/>
              </a:ext>
            </a:extLst>
          </p:cNvPr>
          <p:cNvSpPr txBox="1"/>
          <p:nvPr/>
        </p:nvSpPr>
        <p:spPr>
          <a:xfrm>
            <a:off x="103703" y="110823"/>
            <a:ext cx="11925416" cy="277064"/>
          </a:xfrm>
          <a:prstGeom prst="rect">
            <a:avLst/>
          </a:prstGeom>
        </p:spPr>
        <p:txBody>
          <a:bodyPr wrap="square" lIns="0" tIns="0" rIns="0" bIns="0" rtlCol="0" anchor="t">
            <a:spAutoFit/>
          </a:bodyPr>
          <a:lstStyle/>
          <a:p>
            <a:pPr algn="ctr">
              <a:lnSpc>
                <a:spcPts val="2319"/>
              </a:lnSpc>
              <a:spcBef>
                <a:spcPct val="0"/>
              </a:spcBef>
            </a:pPr>
            <a:r>
              <a:rPr lang="en-US" sz="1650" dirty="0">
                <a:solidFill>
                  <a:srgbClr val="000000"/>
                </a:solidFill>
                <a:latin typeface="Coming Soon"/>
                <a:ea typeface="Coming Soon"/>
                <a:cs typeface="Coming Soon"/>
                <a:sym typeface="Coming Soon"/>
              </a:rPr>
              <a:t> </a:t>
            </a:r>
            <a:r>
              <a:rPr lang="en-US" sz="1650" dirty="0" err="1">
                <a:solidFill>
                  <a:srgbClr val="000000"/>
                </a:solidFill>
                <a:latin typeface="Coming Soon"/>
                <a:ea typeface="Coming Soon"/>
                <a:cs typeface="Coming Soon"/>
                <a:sym typeface="Coming Soon"/>
              </a:rPr>
              <a:t>Tymor</a:t>
            </a:r>
            <a:r>
              <a:rPr lang="en-US" sz="1650" dirty="0">
                <a:solidFill>
                  <a:srgbClr val="000000"/>
                </a:solidFill>
                <a:latin typeface="Coming Soon"/>
                <a:ea typeface="Coming Soon"/>
                <a:cs typeface="Coming Soon"/>
                <a:sym typeface="Coming Soon"/>
              </a:rPr>
              <a:t> yr Hydref 2026 / Autumn Term 2026  - Cam </a:t>
            </a:r>
            <a:r>
              <a:rPr lang="en-US" sz="1650" dirty="0" err="1">
                <a:solidFill>
                  <a:srgbClr val="000000"/>
                </a:solidFill>
                <a:latin typeface="Coming Soon"/>
                <a:ea typeface="Coming Soon"/>
                <a:cs typeface="Coming Soon"/>
                <a:sym typeface="Coming Soon"/>
              </a:rPr>
              <a:t>Cynnydd</a:t>
            </a:r>
            <a:r>
              <a:rPr lang="en-US" sz="1650" dirty="0">
                <a:solidFill>
                  <a:srgbClr val="000000"/>
                </a:solidFill>
                <a:latin typeface="Coming Soon"/>
                <a:ea typeface="Coming Soon"/>
                <a:cs typeface="Coming Soon"/>
                <a:sym typeface="Coming Soon"/>
              </a:rPr>
              <a:t>/Progression Step 3 Thema/Theme – </a:t>
            </a:r>
            <a:r>
              <a:rPr lang="en-US" sz="1650" dirty="0" err="1">
                <a:solidFill>
                  <a:srgbClr val="000000"/>
                </a:solidFill>
                <a:latin typeface="Coming Soon"/>
                <a:ea typeface="Coming Soon"/>
                <a:cs typeface="Coming Soon"/>
                <a:sym typeface="Coming Soon"/>
              </a:rPr>
              <a:t>Abertawe’n</a:t>
            </a:r>
            <a:r>
              <a:rPr lang="en-US" sz="1650" dirty="0">
                <a:solidFill>
                  <a:srgbClr val="000000"/>
                </a:solidFill>
                <a:latin typeface="Coming Soon"/>
                <a:ea typeface="Coming Soon"/>
                <a:cs typeface="Coming Soon"/>
                <a:sym typeface="Coming Soon"/>
              </a:rPr>
              <a:t> </a:t>
            </a:r>
            <a:r>
              <a:rPr lang="en-US" sz="1650" dirty="0" err="1">
                <a:solidFill>
                  <a:srgbClr val="000000"/>
                </a:solidFill>
                <a:latin typeface="Coming Soon"/>
                <a:ea typeface="Coming Soon"/>
                <a:cs typeface="Coming Soon"/>
                <a:sym typeface="Coming Soon"/>
              </a:rPr>
              <a:t>Fflam</a:t>
            </a:r>
            <a:r>
              <a:rPr lang="en-US" sz="1650" dirty="0">
                <a:solidFill>
                  <a:srgbClr val="000000"/>
                </a:solidFill>
                <a:latin typeface="Coming Soon"/>
                <a:ea typeface="Coming Soon"/>
                <a:cs typeface="Coming Soon"/>
                <a:sym typeface="Coming Soon"/>
              </a:rPr>
              <a:t>/Swansea Blitz</a:t>
            </a:r>
            <a:endParaRPr lang="en-US" sz="1657" dirty="0">
              <a:solidFill>
                <a:srgbClr val="000000"/>
              </a:solidFill>
              <a:latin typeface="Coming Soon"/>
              <a:ea typeface="Coming Soon"/>
              <a:cs typeface="Coming Soon"/>
              <a:sym typeface="Coming Soon"/>
            </a:endParaRPr>
          </a:p>
        </p:txBody>
      </p:sp>
      <p:sp>
        <p:nvSpPr>
          <p:cNvPr id="32" name="TextBox 32">
            <a:extLst>
              <a:ext uri="{FF2B5EF4-FFF2-40B4-BE49-F238E27FC236}">
                <a16:creationId xmlns:a16="http://schemas.microsoft.com/office/drawing/2014/main" id="{C57EA969-DE3B-7B71-67ED-7921E9B085C7}"/>
              </a:ext>
            </a:extLst>
          </p:cNvPr>
          <p:cNvSpPr txBox="1"/>
          <p:nvPr/>
        </p:nvSpPr>
        <p:spPr>
          <a:xfrm>
            <a:off x="1210089" y="558446"/>
            <a:ext cx="2483427" cy="416076"/>
          </a:xfrm>
          <a:prstGeom prst="rect">
            <a:avLst/>
          </a:prstGeom>
        </p:spPr>
        <p:txBody>
          <a:bodyPr lIns="0" tIns="0" rIns="0" bIns="0" rtlCol="0" anchor="t">
            <a:spAutoFit/>
          </a:bodyPr>
          <a:lstStyle/>
          <a:p>
            <a:pPr algn="ctr">
              <a:lnSpc>
                <a:spcPts val="1660"/>
              </a:lnSpc>
            </a:pPr>
            <a:r>
              <a:rPr lang="en-US" sz="1185">
                <a:solidFill>
                  <a:srgbClr val="000000"/>
                </a:solidFill>
                <a:latin typeface="Coming Soon"/>
                <a:ea typeface="Coming Soon"/>
                <a:cs typeface="Coming Soon"/>
                <a:sym typeface="Coming Soon"/>
              </a:rPr>
              <a:t>Beth </a:t>
            </a:r>
            <a:r>
              <a:rPr lang="en-US" sz="1185" err="1">
                <a:solidFill>
                  <a:srgbClr val="000000"/>
                </a:solidFill>
                <a:latin typeface="Coming Soon"/>
                <a:ea typeface="Coming Soon"/>
                <a:cs typeface="Coming Soon"/>
                <a:sym typeface="Coming Soon"/>
              </a:rPr>
              <a:t>ydych</a:t>
            </a:r>
            <a:r>
              <a:rPr lang="en-US" sz="1185">
                <a:solidFill>
                  <a:srgbClr val="000000"/>
                </a:solidFill>
                <a:latin typeface="Coming Soon"/>
                <a:ea typeface="Coming Soon"/>
                <a:cs typeface="Coming Soon"/>
                <a:sym typeface="Coming Soon"/>
              </a:rPr>
              <a:t> </a:t>
            </a:r>
            <a:r>
              <a:rPr lang="en-US" sz="1185" err="1">
                <a:solidFill>
                  <a:srgbClr val="000000"/>
                </a:solidFill>
                <a:latin typeface="Coming Soon"/>
                <a:ea typeface="Coming Soon"/>
                <a:cs typeface="Coming Soon"/>
                <a:sym typeface="Coming Soon"/>
              </a:rPr>
              <a:t>chi’n</a:t>
            </a:r>
            <a:r>
              <a:rPr lang="en-US" sz="1185">
                <a:solidFill>
                  <a:srgbClr val="000000"/>
                </a:solidFill>
                <a:latin typeface="Coming Soon"/>
                <a:ea typeface="Coming Soon"/>
                <a:cs typeface="Coming Soon"/>
                <a:sym typeface="Coming Soon"/>
              </a:rPr>
              <a:t> </a:t>
            </a:r>
            <a:r>
              <a:rPr lang="en-US" sz="1185" err="1">
                <a:solidFill>
                  <a:srgbClr val="000000"/>
                </a:solidFill>
                <a:latin typeface="Coming Soon"/>
                <a:ea typeface="Coming Soon"/>
                <a:cs typeface="Coming Soon"/>
                <a:sym typeface="Coming Soon"/>
              </a:rPr>
              <a:t>ei</a:t>
            </a:r>
            <a:r>
              <a:rPr lang="en-US" sz="1185">
                <a:solidFill>
                  <a:srgbClr val="000000"/>
                </a:solidFill>
                <a:latin typeface="Coming Soon"/>
                <a:ea typeface="Coming Soon"/>
                <a:cs typeface="Coming Soon"/>
                <a:sym typeface="Coming Soon"/>
              </a:rPr>
              <a:t> </a:t>
            </a:r>
            <a:r>
              <a:rPr lang="en-US" sz="1185" err="1">
                <a:solidFill>
                  <a:srgbClr val="000000"/>
                </a:solidFill>
                <a:latin typeface="Coming Soon"/>
                <a:ea typeface="Coming Soon"/>
                <a:cs typeface="Coming Soon"/>
                <a:sym typeface="Coming Soon"/>
              </a:rPr>
              <a:t>wybod</a:t>
            </a:r>
            <a:r>
              <a:rPr lang="en-US" sz="1185">
                <a:solidFill>
                  <a:srgbClr val="000000"/>
                </a:solidFill>
                <a:latin typeface="Coming Soon"/>
                <a:ea typeface="Coming Soon"/>
                <a:cs typeface="Coming Soon"/>
                <a:sym typeface="Coming Soon"/>
              </a:rPr>
              <a:t>/</a:t>
            </a:r>
            <a:r>
              <a:rPr lang="en-US" sz="1185" err="1">
                <a:solidFill>
                  <a:srgbClr val="000000"/>
                </a:solidFill>
                <a:latin typeface="Coming Soon"/>
                <a:ea typeface="Coming Soon"/>
                <a:cs typeface="Coming Soon"/>
                <a:sym typeface="Coming Soon"/>
              </a:rPr>
              <a:t>meddwl</a:t>
            </a:r>
            <a:r>
              <a:rPr lang="en-US" sz="1185">
                <a:solidFill>
                  <a:srgbClr val="000000"/>
                </a:solidFill>
                <a:latin typeface="Coming Soon"/>
                <a:ea typeface="Coming Soon"/>
                <a:cs typeface="Coming Soon"/>
                <a:sym typeface="Coming Soon"/>
              </a:rPr>
              <a:t>?</a:t>
            </a:r>
          </a:p>
          <a:p>
            <a:pPr algn="ctr">
              <a:lnSpc>
                <a:spcPts val="1660"/>
              </a:lnSpc>
              <a:spcBef>
                <a:spcPct val="0"/>
              </a:spcBef>
            </a:pPr>
            <a:r>
              <a:rPr lang="en-US" sz="1185">
                <a:solidFill>
                  <a:srgbClr val="000000"/>
                </a:solidFill>
                <a:latin typeface="Coming Soon"/>
                <a:ea typeface="Coming Soon"/>
                <a:cs typeface="Coming Soon"/>
                <a:sym typeface="Coming Soon"/>
              </a:rPr>
              <a:t>What do you think/know?</a:t>
            </a:r>
          </a:p>
        </p:txBody>
      </p:sp>
      <p:sp>
        <p:nvSpPr>
          <p:cNvPr id="33" name="TextBox 33">
            <a:extLst>
              <a:ext uri="{FF2B5EF4-FFF2-40B4-BE49-F238E27FC236}">
                <a16:creationId xmlns:a16="http://schemas.microsoft.com/office/drawing/2014/main" id="{F30AEE11-5DD8-486D-2E3C-1E1494322D21}"/>
              </a:ext>
            </a:extLst>
          </p:cNvPr>
          <p:cNvSpPr txBox="1"/>
          <p:nvPr/>
        </p:nvSpPr>
        <p:spPr>
          <a:xfrm>
            <a:off x="4527905" y="478210"/>
            <a:ext cx="1468692" cy="560603"/>
          </a:xfrm>
          <a:prstGeom prst="rect">
            <a:avLst/>
          </a:prstGeom>
        </p:spPr>
        <p:txBody>
          <a:bodyPr lIns="0" tIns="0" rIns="0" bIns="0" rtlCol="0" anchor="t">
            <a:spAutoFit/>
          </a:bodyPr>
          <a:lstStyle/>
          <a:p>
            <a:pPr algn="ctr">
              <a:lnSpc>
                <a:spcPts val="1517"/>
              </a:lnSpc>
              <a:spcBef>
                <a:spcPct val="0"/>
              </a:spcBef>
            </a:pPr>
            <a:r>
              <a:rPr lang="en-US" sz="1083">
                <a:solidFill>
                  <a:srgbClr val="000000"/>
                </a:solidFill>
                <a:latin typeface="Coming Soon"/>
                <a:ea typeface="Coming Soon"/>
                <a:cs typeface="Coming Soon"/>
                <a:sym typeface="Coming Soon"/>
              </a:rPr>
              <a:t>Beth ydych chi’n gweld?What do you see?</a:t>
            </a:r>
          </a:p>
        </p:txBody>
      </p:sp>
      <p:sp>
        <p:nvSpPr>
          <p:cNvPr id="34" name="TextBox 34">
            <a:extLst>
              <a:ext uri="{FF2B5EF4-FFF2-40B4-BE49-F238E27FC236}">
                <a16:creationId xmlns:a16="http://schemas.microsoft.com/office/drawing/2014/main" id="{07A7EC2E-78D3-6A22-63CD-94B1B6A5539C}"/>
              </a:ext>
            </a:extLst>
          </p:cNvPr>
          <p:cNvSpPr txBox="1"/>
          <p:nvPr/>
        </p:nvSpPr>
        <p:spPr>
          <a:xfrm>
            <a:off x="6731954" y="503293"/>
            <a:ext cx="1538542" cy="397545"/>
          </a:xfrm>
          <a:prstGeom prst="rect">
            <a:avLst/>
          </a:prstGeom>
        </p:spPr>
        <p:txBody>
          <a:bodyPr lIns="0" tIns="0" rIns="0" bIns="0" rtlCol="0" anchor="t">
            <a:spAutoFit/>
          </a:bodyPr>
          <a:lstStyle/>
          <a:p>
            <a:pPr algn="ctr">
              <a:lnSpc>
                <a:spcPts val="1589"/>
              </a:lnSpc>
              <a:spcBef>
                <a:spcPct val="0"/>
              </a:spcBef>
            </a:pPr>
            <a:r>
              <a:rPr lang="en-US" sz="1135" dirty="0">
                <a:solidFill>
                  <a:srgbClr val="000000"/>
                </a:solidFill>
                <a:latin typeface="Coming Soon"/>
                <a:ea typeface="Coming Soon"/>
                <a:cs typeface="Coming Soon"/>
                <a:sym typeface="Coming Soon"/>
              </a:rPr>
              <a:t>Sut </a:t>
            </a:r>
            <a:r>
              <a:rPr lang="en-US" sz="1135" dirty="0" err="1">
                <a:solidFill>
                  <a:srgbClr val="000000"/>
                </a:solidFill>
                <a:latin typeface="Coming Soon"/>
                <a:ea typeface="Coming Soon"/>
                <a:cs typeface="Coming Soon"/>
                <a:sym typeface="Coming Soon"/>
              </a:rPr>
              <a:t>ydych</a:t>
            </a:r>
            <a:r>
              <a:rPr lang="en-US" sz="1135" dirty="0">
                <a:solidFill>
                  <a:srgbClr val="000000"/>
                </a:solidFill>
                <a:latin typeface="Coming Soon"/>
                <a:ea typeface="Coming Soon"/>
                <a:cs typeface="Coming Soon"/>
                <a:sym typeface="Coming Soon"/>
              </a:rPr>
              <a:t> </a:t>
            </a:r>
            <a:r>
              <a:rPr lang="en-US" sz="1135" dirty="0" err="1">
                <a:solidFill>
                  <a:srgbClr val="000000"/>
                </a:solidFill>
                <a:latin typeface="Coming Soon"/>
                <a:ea typeface="Coming Soon"/>
                <a:cs typeface="Coming Soon"/>
                <a:sym typeface="Coming Soon"/>
              </a:rPr>
              <a:t>chi’n</a:t>
            </a:r>
            <a:r>
              <a:rPr lang="en-US" sz="1135" dirty="0">
                <a:solidFill>
                  <a:srgbClr val="000000"/>
                </a:solidFill>
                <a:latin typeface="Coming Soon"/>
                <a:ea typeface="Coming Soon"/>
                <a:cs typeface="Coming Soon"/>
                <a:sym typeface="Coming Soon"/>
              </a:rPr>
              <a:t> </a:t>
            </a:r>
            <a:r>
              <a:rPr lang="en-US" sz="1135" dirty="0" err="1">
                <a:solidFill>
                  <a:srgbClr val="000000"/>
                </a:solidFill>
                <a:latin typeface="Coming Soon"/>
                <a:ea typeface="Coming Soon"/>
                <a:cs typeface="Coming Soon"/>
                <a:sym typeface="Coming Soon"/>
              </a:rPr>
              <a:t>teimlo</a:t>
            </a:r>
            <a:r>
              <a:rPr lang="en-US" sz="1135" dirty="0">
                <a:solidFill>
                  <a:srgbClr val="000000"/>
                </a:solidFill>
                <a:latin typeface="Coming Soon"/>
                <a:ea typeface="Coming Soon"/>
                <a:cs typeface="Coming Soon"/>
                <a:sym typeface="Coming Soon"/>
              </a:rPr>
              <a:t>? How do you feel?</a:t>
            </a:r>
          </a:p>
        </p:txBody>
      </p:sp>
      <p:sp>
        <p:nvSpPr>
          <p:cNvPr id="35" name="TextBox 35">
            <a:extLst>
              <a:ext uri="{FF2B5EF4-FFF2-40B4-BE49-F238E27FC236}">
                <a16:creationId xmlns:a16="http://schemas.microsoft.com/office/drawing/2014/main" id="{7A67DD0B-C96D-FCAE-5CFF-1F33049D99B4}"/>
              </a:ext>
            </a:extLst>
          </p:cNvPr>
          <p:cNvSpPr txBox="1"/>
          <p:nvPr/>
        </p:nvSpPr>
        <p:spPr>
          <a:xfrm>
            <a:off x="9049639" y="614241"/>
            <a:ext cx="1761885" cy="392608"/>
          </a:xfrm>
          <a:prstGeom prst="rect">
            <a:avLst/>
          </a:prstGeom>
        </p:spPr>
        <p:txBody>
          <a:bodyPr lIns="0" tIns="0" rIns="0" bIns="0" rtlCol="0" anchor="t">
            <a:spAutoFit/>
          </a:bodyPr>
          <a:lstStyle/>
          <a:p>
            <a:pPr algn="ctr">
              <a:lnSpc>
                <a:spcPts val="1611"/>
              </a:lnSpc>
              <a:spcBef>
                <a:spcPct val="0"/>
              </a:spcBef>
            </a:pPr>
            <a:r>
              <a:rPr lang="en-US" sz="1150">
                <a:solidFill>
                  <a:srgbClr val="000000"/>
                </a:solidFill>
                <a:latin typeface="Coming Soon"/>
                <a:ea typeface="Coming Soon"/>
                <a:cs typeface="Coming Soon"/>
                <a:sym typeface="Coming Soon"/>
              </a:rPr>
              <a:t>Beth </a:t>
            </a:r>
            <a:r>
              <a:rPr lang="en-US" sz="1150" err="1">
                <a:solidFill>
                  <a:srgbClr val="000000"/>
                </a:solidFill>
                <a:latin typeface="Coming Soon"/>
                <a:ea typeface="Coming Soon"/>
                <a:cs typeface="Coming Soon"/>
                <a:sym typeface="Coming Soon"/>
              </a:rPr>
              <a:t>yw</a:t>
            </a:r>
            <a:r>
              <a:rPr lang="en-US" sz="1150">
                <a:solidFill>
                  <a:srgbClr val="000000"/>
                </a:solidFill>
                <a:latin typeface="Coming Soon"/>
                <a:ea typeface="Coming Soon"/>
                <a:cs typeface="Coming Soon"/>
                <a:sym typeface="Coming Soon"/>
              </a:rPr>
              <a:t> </a:t>
            </a:r>
            <a:r>
              <a:rPr lang="en-US" sz="1150" err="1">
                <a:solidFill>
                  <a:srgbClr val="000000"/>
                </a:solidFill>
                <a:latin typeface="Coming Soon"/>
                <a:ea typeface="Coming Soon"/>
                <a:cs typeface="Coming Soon"/>
                <a:sym typeface="Coming Soon"/>
              </a:rPr>
              <a:t>eich</a:t>
            </a:r>
            <a:r>
              <a:rPr lang="en-US" sz="1150">
                <a:solidFill>
                  <a:srgbClr val="000000"/>
                </a:solidFill>
                <a:latin typeface="Coming Soon"/>
                <a:ea typeface="Coming Soon"/>
                <a:cs typeface="Coming Soon"/>
                <a:sym typeface="Coming Soon"/>
              </a:rPr>
              <a:t> </a:t>
            </a:r>
            <a:r>
              <a:rPr lang="en-US" sz="1150" err="1">
                <a:solidFill>
                  <a:srgbClr val="000000"/>
                </a:solidFill>
                <a:latin typeface="Coming Soon"/>
                <a:ea typeface="Coming Soon"/>
                <a:cs typeface="Coming Soon"/>
                <a:sym typeface="Coming Soon"/>
              </a:rPr>
              <a:t>dymuniad</a:t>
            </a:r>
            <a:r>
              <a:rPr lang="en-US" sz="1150">
                <a:solidFill>
                  <a:srgbClr val="000000"/>
                </a:solidFill>
                <a:latin typeface="Coming Soon"/>
                <a:ea typeface="Coming Soon"/>
                <a:cs typeface="Coming Soon"/>
                <a:sym typeface="Coming Soon"/>
              </a:rPr>
              <a:t>? What is your wish?</a:t>
            </a:r>
          </a:p>
        </p:txBody>
      </p:sp>
      <p:sp>
        <p:nvSpPr>
          <p:cNvPr id="36" name="TextBox 36">
            <a:extLst>
              <a:ext uri="{FF2B5EF4-FFF2-40B4-BE49-F238E27FC236}">
                <a16:creationId xmlns:a16="http://schemas.microsoft.com/office/drawing/2014/main" id="{D6A07966-9853-5B72-7D52-6EA537A0BEEF}"/>
              </a:ext>
            </a:extLst>
          </p:cNvPr>
          <p:cNvSpPr txBox="1"/>
          <p:nvPr/>
        </p:nvSpPr>
        <p:spPr>
          <a:xfrm>
            <a:off x="-150146" y="895451"/>
            <a:ext cx="9837269" cy="866969"/>
          </a:xfrm>
          <a:prstGeom prst="rect">
            <a:avLst/>
          </a:prstGeom>
        </p:spPr>
        <p:txBody>
          <a:bodyPr wrap="square" lIns="0" tIns="0" rIns="0" bIns="0" rtlCol="0" anchor="t">
            <a:spAutoFit/>
          </a:bodyPr>
          <a:lstStyle/>
          <a:p>
            <a:pPr algn="ctr">
              <a:lnSpc>
                <a:spcPts val="2333"/>
              </a:lnSpc>
              <a:spcBef>
                <a:spcPct val="0"/>
              </a:spcBef>
            </a:pPr>
            <a:r>
              <a:rPr lang="en-US" sz="1666" u="sng" dirty="0">
                <a:solidFill>
                  <a:srgbClr val="000000"/>
                </a:solidFill>
                <a:latin typeface="Coming Soon"/>
                <a:ea typeface="Coming Soon"/>
                <a:cs typeface="Coming Soon"/>
                <a:sym typeface="Coming Soon"/>
              </a:rPr>
              <a:t>Ein </a:t>
            </a:r>
            <a:r>
              <a:rPr lang="en-US" sz="1666" u="sng" dirty="0" err="1">
                <a:solidFill>
                  <a:srgbClr val="000000"/>
                </a:solidFill>
                <a:latin typeface="Coming Soon"/>
                <a:ea typeface="Coming Soon"/>
                <a:cs typeface="Coming Soon"/>
                <a:sym typeface="Coming Soon"/>
              </a:rPr>
              <a:t>Cwestiwn</a:t>
            </a:r>
            <a:r>
              <a:rPr lang="en-US" sz="1666" u="sng" dirty="0">
                <a:solidFill>
                  <a:srgbClr val="000000"/>
                </a:solidFill>
                <a:latin typeface="Coming Soon"/>
                <a:ea typeface="Coming Soon"/>
                <a:cs typeface="Coming Soon"/>
                <a:sym typeface="Coming Soon"/>
              </a:rPr>
              <a:t> Mawr / Our Big </a:t>
            </a:r>
            <a:r>
              <a:rPr lang="en-US" sz="1666" u="sng" dirty="0" err="1">
                <a:solidFill>
                  <a:srgbClr val="000000"/>
                </a:solidFill>
                <a:latin typeface="Coming Soon"/>
                <a:ea typeface="Coming Soon"/>
                <a:cs typeface="Coming Soon"/>
                <a:sym typeface="Coming Soon"/>
              </a:rPr>
              <a:t>Question:</a:t>
            </a:r>
            <a:r>
              <a:rPr lang="en-US" sz="1666" u="sng" dirty="0" err="1">
                <a:solidFill>
                  <a:srgbClr val="000000"/>
                </a:solidFill>
                <a:highlight>
                  <a:srgbClr val="FFFF00"/>
                </a:highlight>
                <a:latin typeface="Coming Soon"/>
                <a:ea typeface="Coming Soon"/>
                <a:cs typeface="Coming Soon"/>
                <a:sym typeface="Coming Soon"/>
              </a:rPr>
              <a:t>War</a:t>
            </a:r>
            <a:r>
              <a:rPr lang="en-US" sz="1666" u="sng" dirty="0">
                <a:solidFill>
                  <a:srgbClr val="000000"/>
                </a:solidFill>
                <a:highlight>
                  <a:srgbClr val="FFFF00"/>
                </a:highlight>
                <a:latin typeface="Coming Soon"/>
                <a:ea typeface="Coming Soon"/>
                <a:cs typeface="Coming Soon"/>
                <a:sym typeface="Coming Soon"/>
              </a:rPr>
              <a:t>, what is it good for? </a:t>
            </a:r>
          </a:p>
          <a:p>
            <a:pPr algn="ctr">
              <a:lnSpc>
                <a:spcPts val="2333"/>
              </a:lnSpc>
              <a:spcBef>
                <a:spcPct val="0"/>
              </a:spcBef>
            </a:pPr>
            <a:endParaRPr lang="en-US" sz="1666" u="sng" dirty="0">
              <a:solidFill>
                <a:srgbClr val="000000"/>
              </a:solidFill>
              <a:latin typeface="Coming Soon"/>
              <a:ea typeface="Coming Soon"/>
              <a:cs typeface="Coming Soon"/>
              <a:sym typeface="Coming Soon"/>
            </a:endParaRPr>
          </a:p>
          <a:p>
            <a:pPr algn="ctr">
              <a:lnSpc>
                <a:spcPts val="2333"/>
              </a:lnSpc>
              <a:spcBef>
                <a:spcPct val="0"/>
              </a:spcBef>
            </a:pPr>
            <a:endParaRPr lang="en-US" sz="1650" u="sng" dirty="0">
              <a:solidFill>
                <a:srgbClr val="000000"/>
              </a:solidFill>
              <a:latin typeface="Coming Soon"/>
              <a:ea typeface="Coming Soon"/>
              <a:cs typeface="Coming Soon"/>
            </a:endParaRPr>
          </a:p>
        </p:txBody>
      </p:sp>
      <p:sp>
        <p:nvSpPr>
          <p:cNvPr id="37" name="TextBox 37">
            <a:extLst>
              <a:ext uri="{FF2B5EF4-FFF2-40B4-BE49-F238E27FC236}">
                <a16:creationId xmlns:a16="http://schemas.microsoft.com/office/drawing/2014/main" id="{ADE2BD71-94A1-FB27-7FC3-724DEAF27BA2}"/>
              </a:ext>
            </a:extLst>
          </p:cNvPr>
          <p:cNvSpPr txBox="1"/>
          <p:nvPr/>
        </p:nvSpPr>
        <p:spPr>
          <a:xfrm>
            <a:off x="1213876" y="4390932"/>
            <a:ext cx="4198583" cy="198068"/>
          </a:xfrm>
          <a:prstGeom prst="rect">
            <a:avLst/>
          </a:prstGeom>
        </p:spPr>
        <p:txBody>
          <a:bodyPr lIns="0" tIns="0" rIns="0" bIns="0" rtlCol="0" anchor="t">
            <a:spAutoFit/>
          </a:bodyPr>
          <a:lstStyle/>
          <a:p>
            <a:pPr algn="ctr">
              <a:lnSpc>
                <a:spcPts val="1660"/>
              </a:lnSpc>
              <a:spcBef>
                <a:spcPct val="0"/>
              </a:spcBef>
            </a:pPr>
            <a:r>
              <a:rPr lang="en-US" sz="1185" u="sng" dirty="0" err="1">
                <a:solidFill>
                  <a:srgbClr val="000000"/>
                </a:solidFill>
                <a:latin typeface="Coming Soon"/>
                <a:ea typeface="Coming Soon"/>
                <a:cs typeface="Coming Soon"/>
                <a:sym typeface="Coming Soon"/>
              </a:rPr>
              <a:t>Datganiadau</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o’r</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hyn</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sy’n</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bwysig</a:t>
            </a:r>
            <a:r>
              <a:rPr lang="en-US" sz="1185" u="sng" dirty="0">
                <a:solidFill>
                  <a:srgbClr val="000000"/>
                </a:solidFill>
                <a:latin typeface="Coming Soon"/>
                <a:ea typeface="Coming Soon"/>
                <a:cs typeface="Coming Soon"/>
                <a:sym typeface="Coming Soon"/>
              </a:rPr>
              <a:t> / What Matter Statements</a:t>
            </a:r>
          </a:p>
        </p:txBody>
      </p:sp>
      <p:sp>
        <p:nvSpPr>
          <p:cNvPr id="38" name="TextBox 38">
            <a:extLst>
              <a:ext uri="{FF2B5EF4-FFF2-40B4-BE49-F238E27FC236}">
                <a16:creationId xmlns:a16="http://schemas.microsoft.com/office/drawing/2014/main" id="{FEEAAC1C-D6E3-86D4-2E7F-C784D2F30A60}"/>
              </a:ext>
            </a:extLst>
          </p:cNvPr>
          <p:cNvSpPr txBox="1"/>
          <p:nvPr/>
        </p:nvSpPr>
        <p:spPr>
          <a:xfrm>
            <a:off x="1386036" y="5617007"/>
            <a:ext cx="4198583" cy="198068"/>
          </a:xfrm>
          <a:prstGeom prst="rect">
            <a:avLst/>
          </a:prstGeom>
        </p:spPr>
        <p:txBody>
          <a:bodyPr lIns="0" tIns="0" rIns="0" bIns="0" rtlCol="0" anchor="t">
            <a:spAutoFit/>
          </a:bodyPr>
          <a:lstStyle/>
          <a:p>
            <a:pPr algn="ctr">
              <a:lnSpc>
                <a:spcPts val="1660"/>
              </a:lnSpc>
              <a:spcBef>
                <a:spcPct val="0"/>
              </a:spcBef>
            </a:pPr>
            <a:r>
              <a:rPr lang="en-US" sz="1185" u="sng" err="1">
                <a:solidFill>
                  <a:srgbClr val="000000"/>
                </a:solidFill>
                <a:latin typeface="Coming Soon"/>
                <a:ea typeface="Coming Soon"/>
                <a:cs typeface="Coming Soon"/>
                <a:sym typeface="Coming Soon"/>
              </a:rPr>
              <a:t>Datganiadau</a:t>
            </a:r>
            <a:r>
              <a:rPr lang="en-US" sz="1185" u="sng">
                <a:solidFill>
                  <a:srgbClr val="000000"/>
                </a:solidFill>
                <a:latin typeface="Coming Soon"/>
                <a:ea typeface="Coming Soon"/>
                <a:cs typeface="Coming Soon"/>
                <a:sym typeface="Coming Soon"/>
              </a:rPr>
              <a:t> </a:t>
            </a:r>
            <a:r>
              <a:rPr lang="en-US" sz="1185" u="sng" err="1">
                <a:solidFill>
                  <a:srgbClr val="000000"/>
                </a:solidFill>
                <a:latin typeface="Coming Soon"/>
                <a:ea typeface="Coming Soon"/>
                <a:cs typeface="Coming Soon"/>
                <a:sym typeface="Coming Soon"/>
              </a:rPr>
              <a:t>o’r</a:t>
            </a:r>
            <a:r>
              <a:rPr lang="en-US" sz="1185" u="sng">
                <a:solidFill>
                  <a:srgbClr val="000000"/>
                </a:solidFill>
                <a:latin typeface="Coming Soon"/>
                <a:ea typeface="Coming Soon"/>
                <a:cs typeface="Coming Soon"/>
                <a:sym typeface="Coming Soon"/>
              </a:rPr>
              <a:t> </a:t>
            </a:r>
            <a:r>
              <a:rPr lang="en-US" sz="1185" u="sng" err="1">
                <a:solidFill>
                  <a:srgbClr val="000000"/>
                </a:solidFill>
                <a:latin typeface="Coming Soon"/>
                <a:ea typeface="Coming Soon"/>
                <a:cs typeface="Coming Soon"/>
                <a:sym typeface="Coming Soon"/>
              </a:rPr>
              <a:t>hyn</a:t>
            </a:r>
            <a:r>
              <a:rPr lang="en-US" sz="1185" u="sng">
                <a:solidFill>
                  <a:srgbClr val="000000"/>
                </a:solidFill>
                <a:latin typeface="Coming Soon"/>
                <a:ea typeface="Coming Soon"/>
                <a:cs typeface="Coming Soon"/>
                <a:sym typeface="Coming Soon"/>
              </a:rPr>
              <a:t> </a:t>
            </a:r>
            <a:r>
              <a:rPr lang="en-US" sz="1185" u="sng" err="1">
                <a:solidFill>
                  <a:srgbClr val="000000"/>
                </a:solidFill>
                <a:latin typeface="Coming Soon"/>
                <a:ea typeface="Coming Soon"/>
                <a:cs typeface="Coming Soon"/>
                <a:sym typeface="Coming Soon"/>
              </a:rPr>
              <a:t>sy’n</a:t>
            </a:r>
            <a:r>
              <a:rPr lang="en-US" sz="1185" u="sng">
                <a:solidFill>
                  <a:srgbClr val="000000"/>
                </a:solidFill>
                <a:latin typeface="Coming Soon"/>
                <a:ea typeface="Coming Soon"/>
                <a:cs typeface="Coming Soon"/>
                <a:sym typeface="Coming Soon"/>
              </a:rPr>
              <a:t> </a:t>
            </a:r>
            <a:r>
              <a:rPr lang="en-US" sz="1185" u="sng" err="1">
                <a:solidFill>
                  <a:srgbClr val="000000"/>
                </a:solidFill>
                <a:latin typeface="Coming Soon"/>
                <a:ea typeface="Coming Soon"/>
                <a:cs typeface="Coming Soon"/>
                <a:sym typeface="Coming Soon"/>
              </a:rPr>
              <a:t>bwysig</a:t>
            </a:r>
            <a:r>
              <a:rPr lang="en-US" sz="1185" u="sng">
                <a:solidFill>
                  <a:srgbClr val="000000"/>
                </a:solidFill>
                <a:latin typeface="Coming Soon"/>
                <a:ea typeface="Coming Soon"/>
                <a:cs typeface="Coming Soon"/>
                <a:sym typeface="Coming Soon"/>
              </a:rPr>
              <a:t> / What Matter Statements</a:t>
            </a:r>
          </a:p>
        </p:txBody>
      </p:sp>
      <p:sp>
        <p:nvSpPr>
          <p:cNvPr id="39" name="TextBox 39">
            <a:extLst>
              <a:ext uri="{FF2B5EF4-FFF2-40B4-BE49-F238E27FC236}">
                <a16:creationId xmlns:a16="http://schemas.microsoft.com/office/drawing/2014/main" id="{7015441B-945B-B48D-6A40-AF4F3B91D564}"/>
              </a:ext>
            </a:extLst>
          </p:cNvPr>
          <p:cNvSpPr txBox="1"/>
          <p:nvPr/>
        </p:nvSpPr>
        <p:spPr>
          <a:xfrm>
            <a:off x="1204607" y="2771982"/>
            <a:ext cx="4198583" cy="198068"/>
          </a:xfrm>
          <a:prstGeom prst="rect">
            <a:avLst/>
          </a:prstGeom>
        </p:spPr>
        <p:txBody>
          <a:bodyPr lIns="0" tIns="0" rIns="0" bIns="0" rtlCol="0" anchor="t">
            <a:spAutoFit/>
          </a:bodyPr>
          <a:lstStyle/>
          <a:p>
            <a:pPr algn="ctr">
              <a:lnSpc>
                <a:spcPts val="1660"/>
              </a:lnSpc>
              <a:spcBef>
                <a:spcPct val="0"/>
              </a:spcBef>
            </a:pPr>
            <a:r>
              <a:rPr lang="en-US" sz="1185" u="sng" dirty="0" err="1">
                <a:solidFill>
                  <a:srgbClr val="000000"/>
                </a:solidFill>
                <a:latin typeface="Coming Soon"/>
                <a:ea typeface="Coming Soon"/>
                <a:cs typeface="Coming Soon"/>
                <a:sym typeface="Coming Soon"/>
              </a:rPr>
              <a:t>Datganiadau</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o’r</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hyn</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sy’n</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bwysig</a:t>
            </a:r>
            <a:r>
              <a:rPr lang="en-US" sz="1185" u="sng" dirty="0">
                <a:solidFill>
                  <a:srgbClr val="000000"/>
                </a:solidFill>
                <a:latin typeface="Coming Soon"/>
                <a:ea typeface="Coming Soon"/>
                <a:cs typeface="Coming Soon"/>
                <a:sym typeface="Coming Soon"/>
              </a:rPr>
              <a:t> / What Matter Statements</a:t>
            </a:r>
          </a:p>
        </p:txBody>
      </p:sp>
      <p:sp>
        <p:nvSpPr>
          <p:cNvPr id="41" name="TextBox 41">
            <a:extLst>
              <a:ext uri="{FF2B5EF4-FFF2-40B4-BE49-F238E27FC236}">
                <a16:creationId xmlns:a16="http://schemas.microsoft.com/office/drawing/2014/main" id="{18CF2AFB-B292-BDB4-B2A2-EDE2F7A144A0}"/>
              </a:ext>
            </a:extLst>
          </p:cNvPr>
          <p:cNvSpPr txBox="1"/>
          <p:nvPr/>
        </p:nvSpPr>
        <p:spPr>
          <a:xfrm>
            <a:off x="383029" y="5285340"/>
            <a:ext cx="1069347" cy="81112"/>
          </a:xfrm>
          <a:prstGeom prst="rect">
            <a:avLst/>
          </a:prstGeom>
        </p:spPr>
        <p:txBody>
          <a:bodyPr lIns="0" tIns="0" rIns="0" bIns="0" rtlCol="0" anchor="t">
            <a:spAutoFit/>
          </a:bodyPr>
          <a:lstStyle/>
          <a:p>
            <a:pPr algn="ctr">
              <a:lnSpc>
                <a:spcPts val="661"/>
              </a:lnSpc>
              <a:spcBef>
                <a:spcPct val="0"/>
              </a:spcBef>
            </a:pPr>
            <a:r>
              <a:rPr lang="en-US" sz="472">
                <a:solidFill>
                  <a:srgbClr val="000000"/>
                </a:solidFill>
                <a:latin typeface="Coming Soon"/>
                <a:ea typeface="Coming Soon"/>
                <a:cs typeface="Coming Soon"/>
                <a:sym typeface="Coming Soon"/>
              </a:rPr>
              <a:t>Iechyd a </a:t>
            </a:r>
            <a:r>
              <a:rPr lang="en-US" sz="472" err="1">
                <a:solidFill>
                  <a:srgbClr val="000000"/>
                </a:solidFill>
                <a:latin typeface="Coming Soon"/>
                <a:ea typeface="Coming Soon"/>
                <a:cs typeface="Coming Soon"/>
                <a:sym typeface="Coming Soon"/>
              </a:rPr>
              <a:t>Lles</a:t>
            </a:r>
            <a:r>
              <a:rPr lang="en-US" sz="472">
                <a:solidFill>
                  <a:srgbClr val="000000"/>
                </a:solidFill>
                <a:latin typeface="Coming Soon"/>
                <a:ea typeface="Coming Soon"/>
                <a:cs typeface="Coming Soon"/>
                <a:sym typeface="Coming Soon"/>
              </a:rPr>
              <a:t> / Health and Well-Being</a:t>
            </a:r>
          </a:p>
        </p:txBody>
      </p:sp>
      <p:grpSp>
        <p:nvGrpSpPr>
          <p:cNvPr id="42" name="Group 42">
            <a:extLst>
              <a:ext uri="{FF2B5EF4-FFF2-40B4-BE49-F238E27FC236}">
                <a16:creationId xmlns:a16="http://schemas.microsoft.com/office/drawing/2014/main" id="{13E75AA0-4335-52C6-C986-1E3BD5B225DF}"/>
              </a:ext>
            </a:extLst>
          </p:cNvPr>
          <p:cNvGrpSpPr/>
          <p:nvPr/>
        </p:nvGrpSpPr>
        <p:grpSpPr>
          <a:xfrm>
            <a:off x="320071" y="6471222"/>
            <a:ext cx="1190669" cy="192256"/>
            <a:chOff x="0" y="0"/>
            <a:chExt cx="470388" cy="75953"/>
          </a:xfrm>
        </p:grpSpPr>
        <p:sp>
          <p:nvSpPr>
            <p:cNvPr id="43" name="Freeform 43">
              <a:extLst>
                <a:ext uri="{FF2B5EF4-FFF2-40B4-BE49-F238E27FC236}">
                  <a16:creationId xmlns:a16="http://schemas.microsoft.com/office/drawing/2014/main" id="{4C59EAEE-8BDD-4A65-D5E4-284061AA5260}"/>
                </a:ext>
              </a:extLst>
            </p:cNvPr>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sz="1200"/>
            </a:p>
          </p:txBody>
        </p:sp>
        <p:sp>
          <p:nvSpPr>
            <p:cNvPr id="44" name="TextBox 44">
              <a:extLst>
                <a:ext uri="{FF2B5EF4-FFF2-40B4-BE49-F238E27FC236}">
                  <a16:creationId xmlns:a16="http://schemas.microsoft.com/office/drawing/2014/main" id="{47B3C624-A174-8E6B-4338-249801094E22}"/>
                </a:ext>
              </a:extLst>
            </p:cNvPr>
            <p:cNvSpPr txBox="1"/>
            <p:nvPr/>
          </p:nvSpPr>
          <p:spPr>
            <a:xfrm>
              <a:off x="0" y="-28575"/>
              <a:ext cx="470388" cy="104528"/>
            </a:xfrm>
            <a:prstGeom prst="rect">
              <a:avLst/>
            </a:prstGeom>
          </p:spPr>
          <p:txBody>
            <a:bodyPr lIns="33867" tIns="33867" rIns="33867" bIns="33867" rtlCol="0" anchor="ctr"/>
            <a:lstStyle/>
            <a:p>
              <a:pPr algn="ctr">
                <a:lnSpc>
                  <a:spcPts val="1660"/>
                </a:lnSpc>
              </a:pPr>
              <a:endParaRPr sz="1200"/>
            </a:p>
          </p:txBody>
        </p:sp>
      </p:grpSp>
      <p:sp>
        <p:nvSpPr>
          <p:cNvPr id="45" name="TextBox 45">
            <a:extLst>
              <a:ext uri="{FF2B5EF4-FFF2-40B4-BE49-F238E27FC236}">
                <a16:creationId xmlns:a16="http://schemas.microsoft.com/office/drawing/2014/main" id="{8513C7CB-E29B-3E74-3472-DBB9BD4F234B}"/>
              </a:ext>
            </a:extLst>
          </p:cNvPr>
          <p:cNvSpPr txBox="1"/>
          <p:nvPr/>
        </p:nvSpPr>
        <p:spPr>
          <a:xfrm>
            <a:off x="375529" y="6496004"/>
            <a:ext cx="1069347" cy="170881"/>
          </a:xfrm>
          <a:prstGeom prst="rect">
            <a:avLst/>
          </a:prstGeom>
        </p:spPr>
        <p:txBody>
          <a:bodyPr lIns="0" tIns="0" rIns="0" bIns="0" rtlCol="0" anchor="t">
            <a:spAutoFit/>
          </a:bodyPr>
          <a:lstStyle/>
          <a:p>
            <a:pPr algn="ctr">
              <a:lnSpc>
                <a:spcPts val="661"/>
              </a:lnSpc>
              <a:spcBef>
                <a:spcPct val="0"/>
              </a:spcBef>
            </a:pPr>
            <a:r>
              <a:rPr lang="en-US" sz="472">
                <a:solidFill>
                  <a:srgbClr val="000000"/>
                </a:solidFill>
                <a:latin typeface="Coming Soon"/>
                <a:ea typeface="Coming Soon"/>
                <a:cs typeface="Coming Soon"/>
                <a:sym typeface="Coming Soon"/>
              </a:rPr>
              <a:t>Y </a:t>
            </a:r>
            <a:r>
              <a:rPr lang="en-US" sz="472" err="1">
                <a:solidFill>
                  <a:srgbClr val="000000"/>
                </a:solidFill>
                <a:latin typeface="Coming Soon"/>
                <a:ea typeface="Coming Soon"/>
                <a:cs typeface="Coming Soon"/>
                <a:sym typeface="Coming Soon"/>
              </a:rPr>
              <a:t>Celfyddydau</a:t>
            </a:r>
            <a:r>
              <a:rPr lang="en-US" sz="472">
                <a:solidFill>
                  <a:srgbClr val="000000"/>
                </a:solidFill>
                <a:latin typeface="Coming Soon"/>
                <a:ea typeface="Coming Soon"/>
                <a:cs typeface="Coming Soon"/>
                <a:sym typeface="Coming Soon"/>
              </a:rPr>
              <a:t> </a:t>
            </a:r>
            <a:r>
              <a:rPr lang="en-US" sz="472" err="1">
                <a:solidFill>
                  <a:srgbClr val="000000"/>
                </a:solidFill>
                <a:latin typeface="Coming Soon"/>
                <a:ea typeface="Coming Soon"/>
                <a:cs typeface="Coming Soon"/>
                <a:sym typeface="Coming Soon"/>
              </a:rPr>
              <a:t>Mynegiannol</a:t>
            </a:r>
            <a:r>
              <a:rPr lang="en-US" sz="472">
                <a:solidFill>
                  <a:srgbClr val="000000"/>
                </a:solidFill>
                <a:latin typeface="Coming Soon"/>
                <a:ea typeface="Coming Soon"/>
                <a:cs typeface="Coming Soon"/>
                <a:sym typeface="Coming Soon"/>
              </a:rPr>
              <a:t> / Expressive Arts</a:t>
            </a:r>
          </a:p>
        </p:txBody>
      </p:sp>
      <p:grpSp>
        <p:nvGrpSpPr>
          <p:cNvPr id="46" name="Group 46">
            <a:extLst>
              <a:ext uri="{FF2B5EF4-FFF2-40B4-BE49-F238E27FC236}">
                <a16:creationId xmlns:a16="http://schemas.microsoft.com/office/drawing/2014/main" id="{73CA6CA3-0A73-C482-CBB0-51E83F778FAB}"/>
              </a:ext>
            </a:extLst>
          </p:cNvPr>
          <p:cNvGrpSpPr/>
          <p:nvPr/>
        </p:nvGrpSpPr>
        <p:grpSpPr>
          <a:xfrm>
            <a:off x="283431" y="3813127"/>
            <a:ext cx="1190669" cy="192256"/>
            <a:chOff x="0" y="0"/>
            <a:chExt cx="470388" cy="75953"/>
          </a:xfrm>
        </p:grpSpPr>
        <p:sp>
          <p:nvSpPr>
            <p:cNvPr id="47" name="Freeform 47">
              <a:extLst>
                <a:ext uri="{FF2B5EF4-FFF2-40B4-BE49-F238E27FC236}">
                  <a16:creationId xmlns:a16="http://schemas.microsoft.com/office/drawing/2014/main" id="{999BA43C-C013-3BF2-1653-666DA069D7D8}"/>
                </a:ext>
              </a:extLst>
            </p:cNvPr>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sz="1200"/>
            </a:p>
          </p:txBody>
        </p:sp>
        <p:sp>
          <p:nvSpPr>
            <p:cNvPr id="48" name="TextBox 48">
              <a:extLst>
                <a:ext uri="{FF2B5EF4-FFF2-40B4-BE49-F238E27FC236}">
                  <a16:creationId xmlns:a16="http://schemas.microsoft.com/office/drawing/2014/main" id="{2F59D866-CF63-4377-CBCD-EEEBAB092BDA}"/>
                </a:ext>
              </a:extLst>
            </p:cNvPr>
            <p:cNvSpPr txBox="1"/>
            <p:nvPr/>
          </p:nvSpPr>
          <p:spPr>
            <a:xfrm>
              <a:off x="0" y="-28575"/>
              <a:ext cx="470388" cy="104528"/>
            </a:xfrm>
            <a:prstGeom prst="rect">
              <a:avLst/>
            </a:prstGeom>
          </p:spPr>
          <p:txBody>
            <a:bodyPr lIns="33867" tIns="33867" rIns="33867" bIns="33867" rtlCol="0" anchor="ctr"/>
            <a:lstStyle/>
            <a:p>
              <a:pPr algn="ctr">
                <a:lnSpc>
                  <a:spcPts val="1660"/>
                </a:lnSpc>
              </a:pPr>
              <a:endParaRPr sz="1200"/>
            </a:p>
          </p:txBody>
        </p:sp>
      </p:grpSp>
      <p:sp>
        <p:nvSpPr>
          <p:cNvPr id="49" name="TextBox 49">
            <a:extLst>
              <a:ext uri="{FF2B5EF4-FFF2-40B4-BE49-F238E27FC236}">
                <a16:creationId xmlns:a16="http://schemas.microsoft.com/office/drawing/2014/main" id="{02895F6D-0C18-2FFB-EF07-9F1BDD02D200}"/>
              </a:ext>
            </a:extLst>
          </p:cNvPr>
          <p:cNvSpPr txBox="1"/>
          <p:nvPr/>
        </p:nvSpPr>
        <p:spPr>
          <a:xfrm>
            <a:off x="360815" y="3881104"/>
            <a:ext cx="1069347" cy="81112"/>
          </a:xfrm>
          <a:prstGeom prst="rect">
            <a:avLst/>
          </a:prstGeom>
        </p:spPr>
        <p:txBody>
          <a:bodyPr lIns="0" tIns="0" rIns="0" bIns="0" rtlCol="0" anchor="t">
            <a:spAutoFit/>
          </a:bodyPr>
          <a:lstStyle/>
          <a:p>
            <a:pPr algn="ctr">
              <a:lnSpc>
                <a:spcPts val="661"/>
              </a:lnSpc>
              <a:spcBef>
                <a:spcPct val="0"/>
              </a:spcBef>
            </a:pPr>
            <a:r>
              <a:rPr lang="en-US" sz="472">
                <a:solidFill>
                  <a:srgbClr val="000000"/>
                </a:solidFill>
                <a:latin typeface="Coming Soon"/>
                <a:ea typeface="Coming Soon"/>
                <a:cs typeface="Coming Soon"/>
                <a:sym typeface="Coming Soon"/>
              </a:rPr>
              <a:t>Y </a:t>
            </a:r>
            <a:r>
              <a:rPr lang="en-US" sz="472" err="1">
                <a:solidFill>
                  <a:srgbClr val="000000"/>
                </a:solidFill>
                <a:latin typeface="Coming Soon"/>
                <a:ea typeface="Coming Soon"/>
                <a:cs typeface="Coming Soon"/>
                <a:sym typeface="Coming Soon"/>
              </a:rPr>
              <a:t>Dyniaethau</a:t>
            </a:r>
            <a:r>
              <a:rPr lang="en-US" sz="472">
                <a:solidFill>
                  <a:srgbClr val="000000"/>
                </a:solidFill>
                <a:latin typeface="Coming Soon"/>
                <a:ea typeface="Coming Soon"/>
                <a:cs typeface="Coming Soon"/>
                <a:sym typeface="Coming Soon"/>
              </a:rPr>
              <a:t> / Humanities</a:t>
            </a:r>
          </a:p>
        </p:txBody>
      </p:sp>
      <p:grpSp>
        <p:nvGrpSpPr>
          <p:cNvPr id="50" name="Group 50">
            <a:extLst>
              <a:ext uri="{FF2B5EF4-FFF2-40B4-BE49-F238E27FC236}">
                <a16:creationId xmlns:a16="http://schemas.microsoft.com/office/drawing/2014/main" id="{E780A592-A875-7882-D1A6-0597AC949C54}"/>
              </a:ext>
            </a:extLst>
          </p:cNvPr>
          <p:cNvGrpSpPr/>
          <p:nvPr/>
        </p:nvGrpSpPr>
        <p:grpSpPr>
          <a:xfrm>
            <a:off x="276379" y="2192127"/>
            <a:ext cx="1190669" cy="192256"/>
            <a:chOff x="0" y="0"/>
            <a:chExt cx="470388" cy="75953"/>
          </a:xfrm>
        </p:grpSpPr>
        <p:sp>
          <p:nvSpPr>
            <p:cNvPr id="51" name="Freeform 51">
              <a:extLst>
                <a:ext uri="{FF2B5EF4-FFF2-40B4-BE49-F238E27FC236}">
                  <a16:creationId xmlns:a16="http://schemas.microsoft.com/office/drawing/2014/main" id="{393474A5-1AFC-8094-DFF6-B897CB844390}"/>
                </a:ext>
              </a:extLst>
            </p:cNvPr>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sz="1200"/>
            </a:p>
          </p:txBody>
        </p:sp>
        <p:sp>
          <p:nvSpPr>
            <p:cNvPr id="52" name="TextBox 52">
              <a:extLst>
                <a:ext uri="{FF2B5EF4-FFF2-40B4-BE49-F238E27FC236}">
                  <a16:creationId xmlns:a16="http://schemas.microsoft.com/office/drawing/2014/main" id="{EA639401-6764-99A8-3613-3A97700A1D31}"/>
                </a:ext>
              </a:extLst>
            </p:cNvPr>
            <p:cNvSpPr txBox="1"/>
            <p:nvPr/>
          </p:nvSpPr>
          <p:spPr>
            <a:xfrm>
              <a:off x="0" y="-28575"/>
              <a:ext cx="470388" cy="104528"/>
            </a:xfrm>
            <a:prstGeom prst="rect">
              <a:avLst/>
            </a:prstGeom>
          </p:spPr>
          <p:txBody>
            <a:bodyPr lIns="33867" tIns="33867" rIns="33867" bIns="33867" rtlCol="0" anchor="ctr"/>
            <a:lstStyle/>
            <a:p>
              <a:pPr algn="ctr">
                <a:lnSpc>
                  <a:spcPts val="1660"/>
                </a:lnSpc>
              </a:pPr>
              <a:endParaRPr sz="1200"/>
            </a:p>
          </p:txBody>
        </p:sp>
      </p:grpSp>
      <p:sp>
        <p:nvSpPr>
          <p:cNvPr id="53" name="TextBox 53">
            <a:extLst>
              <a:ext uri="{FF2B5EF4-FFF2-40B4-BE49-F238E27FC236}">
                <a16:creationId xmlns:a16="http://schemas.microsoft.com/office/drawing/2014/main" id="{8B87DA7D-0134-D64A-F382-255A0CDFCCCD}"/>
              </a:ext>
            </a:extLst>
          </p:cNvPr>
          <p:cNvSpPr txBox="1"/>
          <p:nvPr/>
        </p:nvSpPr>
        <p:spPr>
          <a:xfrm>
            <a:off x="344091" y="2204449"/>
            <a:ext cx="1069347" cy="170881"/>
          </a:xfrm>
          <a:prstGeom prst="rect">
            <a:avLst/>
          </a:prstGeom>
        </p:spPr>
        <p:txBody>
          <a:bodyPr lIns="0" tIns="0" rIns="0" bIns="0" rtlCol="0" anchor="t">
            <a:spAutoFit/>
          </a:bodyPr>
          <a:lstStyle/>
          <a:p>
            <a:pPr algn="ctr">
              <a:lnSpc>
                <a:spcPts val="661"/>
              </a:lnSpc>
              <a:spcBef>
                <a:spcPct val="0"/>
              </a:spcBef>
            </a:pPr>
            <a:r>
              <a:rPr lang="en-US" sz="472" dirty="0" err="1">
                <a:solidFill>
                  <a:srgbClr val="000000"/>
                </a:solidFill>
                <a:latin typeface="Coming Soon"/>
                <a:ea typeface="Coming Soon"/>
                <a:cs typeface="Coming Soon"/>
                <a:sym typeface="Coming Soon"/>
              </a:rPr>
              <a:t>Gwyddoniaeth</a:t>
            </a:r>
            <a:r>
              <a:rPr lang="en-US" sz="472" dirty="0">
                <a:solidFill>
                  <a:srgbClr val="000000"/>
                </a:solidFill>
                <a:latin typeface="Coming Soon"/>
                <a:ea typeface="Coming Soon"/>
                <a:cs typeface="Coming Soon"/>
                <a:sym typeface="Coming Soon"/>
              </a:rPr>
              <a:t> a </a:t>
            </a:r>
            <a:r>
              <a:rPr lang="en-US" sz="472" dirty="0" err="1">
                <a:solidFill>
                  <a:srgbClr val="000000"/>
                </a:solidFill>
                <a:latin typeface="Coming Soon"/>
                <a:ea typeface="Coming Soon"/>
                <a:cs typeface="Coming Soon"/>
                <a:sym typeface="Coming Soon"/>
              </a:rPr>
              <a:t>Thechnoleg</a:t>
            </a:r>
            <a:r>
              <a:rPr lang="en-US" sz="472" dirty="0">
                <a:solidFill>
                  <a:srgbClr val="000000"/>
                </a:solidFill>
                <a:latin typeface="Coming Soon"/>
                <a:ea typeface="Coming Soon"/>
                <a:cs typeface="Coming Soon"/>
                <a:sym typeface="Coming Soon"/>
              </a:rPr>
              <a:t> / Science and Technology</a:t>
            </a:r>
          </a:p>
        </p:txBody>
      </p:sp>
      <p:sp>
        <p:nvSpPr>
          <p:cNvPr id="54" name="TextBox 53">
            <a:extLst>
              <a:ext uri="{FF2B5EF4-FFF2-40B4-BE49-F238E27FC236}">
                <a16:creationId xmlns:a16="http://schemas.microsoft.com/office/drawing/2014/main" id="{3D6FF3E3-52E5-92F2-B959-B7B4AD66DB8B}"/>
              </a:ext>
            </a:extLst>
          </p:cNvPr>
          <p:cNvSpPr txBox="1"/>
          <p:nvPr/>
        </p:nvSpPr>
        <p:spPr>
          <a:xfrm>
            <a:off x="1486642" y="4606615"/>
            <a:ext cx="10591057" cy="1308050"/>
          </a:xfrm>
          <a:prstGeom prst="rect">
            <a:avLst/>
          </a:prstGeom>
          <a:noFill/>
        </p:spPr>
        <p:txBody>
          <a:bodyPr wrap="square" rtlCol="0">
            <a:spAutoFit/>
          </a:bodyPr>
          <a:lstStyle/>
          <a:p>
            <a:pPr fontAlgn="t"/>
            <a:r>
              <a:rPr lang="en-GB" sz="900" dirty="0">
                <a:latin typeface="Segoe UI" panose="020B0502040204020203" pitchFamily="34" charset="0"/>
              </a:rPr>
              <a:t>The children will explore the </a:t>
            </a:r>
            <a:r>
              <a:rPr lang="en-GB" sz="900" b="1" dirty="0">
                <a:latin typeface="Segoe UI" panose="020B0502040204020203" pitchFamily="34" charset="0"/>
              </a:rPr>
              <a:t>Dig for Victory</a:t>
            </a:r>
            <a:r>
              <a:rPr lang="en-GB" sz="900" dirty="0">
                <a:latin typeface="Segoe UI" panose="020B0502040204020203" pitchFamily="34" charset="0"/>
              </a:rPr>
              <a:t> campaign, discover how </a:t>
            </a:r>
            <a:r>
              <a:rPr lang="en-GB" sz="900" b="1" dirty="0">
                <a:latin typeface="Segoe UI" panose="020B0502040204020203" pitchFamily="34" charset="0"/>
              </a:rPr>
              <a:t>rationing</a:t>
            </a:r>
            <a:r>
              <a:rPr lang="en-GB" sz="900" dirty="0">
                <a:latin typeface="Segoe UI" panose="020B0502040204020203" pitchFamily="34" charset="0"/>
              </a:rPr>
              <a:t> affected daily life, and investigate how families worked together to support the war effort. Through this learning, they will develop an understanding of the challenges, resilience and community spirit shown by people during wartime. The children will have an opportunity to work with a budget and will measure ingredients to make a meal for a family whilst rationing, The children will investigate different religions, including </a:t>
            </a:r>
            <a:r>
              <a:rPr lang="en-GB" sz="900" b="1" dirty="0">
                <a:latin typeface="Segoe UI" panose="020B0502040204020203" pitchFamily="34" charset="0"/>
              </a:rPr>
              <a:t>Christianity, Hinduism and Islam</a:t>
            </a:r>
            <a:r>
              <a:rPr lang="en-GB" sz="900" dirty="0">
                <a:latin typeface="Segoe UI" panose="020B0502040204020203" pitchFamily="34" charset="0"/>
              </a:rPr>
              <a:t>, exploring their beliefs, symbols and signs of belonging. They will create fact files about each faith and consider the role that faith played during the Holocaust, including the traditions followed by Anne Frank's family while in hiding. The children will also investigate the faith groups and community organisations within the local area and explore how places of worship and local communities commemorate those who fought and died during the war. The children will learn about the Christmas Story and will explore ways in which Christians show their commitment to God.</a:t>
            </a:r>
          </a:p>
          <a:p>
            <a:pPr fontAlgn="t">
              <a:lnSpc>
                <a:spcPts val="1500"/>
              </a:lnSpc>
            </a:pPr>
            <a:endParaRPr lang="en-GB" sz="800" dirty="0">
              <a:latin typeface="Segoe UI" panose="020B0502040204020203" pitchFamily="34" charset="0"/>
            </a:endParaRPr>
          </a:p>
          <a:p>
            <a:pPr fontAlgn="t">
              <a:lnSpc>
                <a:spcPts val="1500"/>
              </a:lnSpc>
            </a:pPr>
            <a:endParaRPr lang="en-GB" sz="900" dirty="0">
              <a:latin typeface="Segoe UI" panose="020B0502040204020203" pitchFamily="34" charset="0"/>
            </a:endParaRPr>
          </a:p>
        </p:txBody>
      </p:sp>
      <p:sp>
        <p:nvSpPr>
          <p:cNvPr id="55" name="TextBox 54">
            <a:extLst>
              <a:ext uri="{FF2B5EF4-FFF2-40B4-BE49-F238E27FC236}">
                <a16:creationId xmlns:a16="http://schemas.microsoft.com/office/drawing/2014/main" id="{55974122-7093-FDDB-AAB2-903049391D83}"/>
              </a:ext>
            </a:extLst>
          </p:cNvPr>
          <p:cNvSpPr txBox="1"/>
          <p:nvPr/>
        </p:nvSpPr>
        <p:spPr>
          <a:xfrm>
            <a:off x="1559857" y="5790111"/>
            <a:ext cx="10192560" cy="1054135"/>
          </a:xfrm>
          <a:prstGeom prst="rect">
            <a:avLst/>
          </a:prstGeom>
          <a:noFill/>
        </p:spPr>
        <p:txBody>
          <a:bodyPr wrap="square" rtlCol="0">
            <a:spAutoFit/>
          </a:bodyPr>
          <a:lstStyle/>
          <a:p>
            <a:pPr fontAlgn="t">
              <a:lnSpc>
                <a:spcPts val="1500"/>
              </a:lnSpc>
            </a:pPr>
            <a:r>
              <a:rPr lang="en-GB" sz="900" dirty="0">
                <a:latin typeface="Segoe UI" panose="020B0502040204020203" pitchFamily="34" charset="0"/>
              </a:rPr>
              <a:t>The children will explore how music and the arts can be used to communicate experiences and emotions linked to the Second World War. The children will learn and perform popular wartime dances, such as the </a:t>
            </a:r>
            <a:r>
              <a:rPr lang="en-GB" sz="900" b="1" dirty="0">
                <a:latin typeface="Segoe UI" panose="020B0502040204020203" pitchFamily="34" charset="0"/>
              </a:rPr>
              <a:t>Lambeth Walk and Lindy Hop</a:t>
            </a:r>
            <a:r>
              <a:rPr lang="en-GB" sz="900" dirty="0">
                <a:latin typeface="Segoe UI" panose="020B0502040204020203" pitchFamily="34" charset="0"/>
              </a:rPr>
              <a:t>, evaluating their own performances and those of their peers. The children will develop their design and technology skills by planning and budgeting a </a:t>
            </a:r>
            <a:r>
              <a:rPr lang="en-GB" sz="900" b="1" dirty="0">
                <a:latin typeface="Segoe UI" panose="020B0502040204020203" pitchFamily="34" charset="0"/>
              </a:rPr>
              <a:t>wartime Christmas dessert</a:t>
            </a:r>
            <a:r>
              <a:rPr lang="en-GB" sz="900" dirty="0">
                <a:latin typeface="Segoe UI" panose="020B0502040204020203" pitchFamily="34" charset="0"/>
              </a:rPr>
              <a:t> for a family of four using rationed ingredients. The children will write a set of instructions to inform the reader how to make this dessert. They will apply their understanding of sustainability and persuasive communication by creating a range of </a:t>
            </a:r>
            <a:r>
              <a:rPr lang="en-GB" sz="900" b="1" dirty="0">
                <a:latin typeface="Segoe UI" panose="020B0502040204020203" pitchFamily="34" charset="0"/>
              </a:rPr>
              <a:t>propaganda posters</a:t>
            </a:r>
            <a:r>
              <a:rPr lang="en-GB" sz="900" dirty="0">
                <a:latin typeface="Segoe UI" panose="020B0502040204020203" pitchFamily="34" charset="0"/>
              </a:rPr>
              <a:t> encouraging the people of Hendy to reduce waste, recycle resources and adopt environmentally friendly habits during the Christmas period. Through these activities, the children will combine creativity, historical understanding and practical problem-solving skills.</a:t>
            </a:r>
          </a:p>
        </p:txBody>
      </p:sp>
      <p:sp>
        <p:nvSpPr>
          <p:cNvPr id="56" name="TextBox 55">
            <a:extLst>
              <a:ext uri="{FF2B5EF4-FFF2-40B4-BE49-F238E27FC236}">
                <a16:creationId xmlns:a16="http://schemas.microsoft.com/office/drawing/2014/main" id="{D53BE458-C6AD-4AC8-4CF5-ABEF48D7DA15}"/>
              </a:ext>
            </a:extLst>
          </p:cNvPr>
          <p:cNvSpPr txBox="1"/>
          <p:nvPr/>
        </p:nvSpPr>
        <p:spPr>
          <a:xfrm>
            <a:off x="1486642" y="3036935"/>
            <a:ext cx="10661234" cy="1392689"/>
          </a:xfrm>
          <a:prstGeom prst="rect">
            <a:avLst/>
          </a:prstGeom>
          <a:noFill/>
        </p:spPr>
        <p:txBody>
          <a:bodyPr wrap="square" rtlCol="0">
            <a:spAutoFit/>
          </a:bodyPr>
          <a:lstStyle/>
          <a:p>
            <a:pPr fontAlgn="t"/>
            <a:r>
              <a:rPr lang="en-GB" sz="900" dirty="0">
                <a:latin typeface="Segoe UI" panose="020B0502040204020203" pitchFamily="34" charset="0"/>
              </a:rPr>
              <a:t>The children will investigate what Swansea looked like before the outbreak of the Second World War and explore how the city changed as a result of the Blitz. The children will examine why the </a:t>
            </a:r>
            <a:r>
              <a:rPr lang="en-GB" sz="900" dirty="0" err="1">
                <a:latin typeface="Segoe UI" panose="020B0502040204020203" pitchFamily="34" charset="0"/>
              </a:rPr>
              <a:t>Gerams</a:t>
            </a:r>
            <a:r>
              <a:rPr lang="en-GB" sz="900" dirty="0">
                <a:latin typeface="Segoe UI" panose="020B0502040204020203" pitchFamily="34" charset="0"/>
              </a:rPr>
              <a:t> identified Swansea as a target. They will learn about the key world leaders involved in the conflict and examine their motivations and influence on events during the war. The class will be introduced to the novel </a:t>
            </a:r>
            <a:r>
              <a:rPr lang="en-GB" sz="900" i="1" dirty="0">
                <a:latin typeface="Segoe UI" panose="020B0502040204020203" pitchFamily="34" charset="0"/>
              </a:rPr>
              <a:t>Swansea Spy</a:t>
            </a:r>
            <a:r>
              <a:rPr lang="en-GB" sz="900" dirty="0">
                <a:latin typeface="Segoe UI" panose="020B0502040204020203" pitchFamily="34" charset="0"/>
              </a:rPr>
              <a:t>. They will examine the front cover and blurb, make predictions about the story, and discuss how the setting and historical context may influence events within the novel. They will write recounts by empathising with main characters following a bombing attack on the town. The children will research the life of Anne Frank using a range of reading strategies and historical sources. Using numeracy skills, the children will analyse book sales of </a:t>
            </a:r>
            <a:r>
              <a:rPr lang="en-GB" sz="900" i="1" dirty="0">
                <a:latin typeface="Segoe UI" panose="020B0502040204020203" pitchFamily="34" charset="0"/>
              </a:rPr>
              <a:t>The Diary of Anne Frank</a:t>
            </a:r>
            <a:r>
              <a:rPr lang="en-GB" sz="900" dirty="0">
                <a:latin typeface="Segoe UI" panose="020B0502040204020203" pitchFamily="34" charset="0"/>
              </a:rPr>
              <a:t> and investigate how related charitable organisations have benefited from its success. They will apply budgeting and financial literacy skills by calculating how many copies of the book could be purchased for Ysgol yr Hendy within a set budget and convert values between Euros and Pounds </a:t>
            </a:r>
            <a:r>
              <a:rPr lang="en-GB" sz="900" dirty="0" err="1">
                <a:latin typeface="Segoe UI" panose="020B0502040204020203" pitchFamily="34" charset="0"/>
              </a:rPr>
              <a:t>Sterling.They</a:t>
            </a:r>
            <a:r>
              <a:rPr lang="en-GB" sz="900" dirty="0">
                <a:latin typeface="Segoe UI" panose="020B0502040204020203" pitchFamily="34" charset="0"/>
              </a:rPr>
              <a:t> will explore the features of recount writing before creating a diary entry from the perspective of a child who survived the Three Nights Blitz in Swansea. The children will compare the population figures of the key countries involved in the war. They will compare death and casualty data of Welsh places and compare to other UK town and cities. They will use map co-ordinates to locate these places. </a:t>
            </a:r>
          </a:p>
          <a:p>
            <a:pPr fontAlgn="t">
              <a:lnSpc>
                <a:spcPts val="1500"/>
              </a:lnSpc>
            </a:pPr>
            <a:endParaRPr lang="en-GB" sz="1000" dirty="0">
              <a:latin typeface="Segoe UI" panose="020B0502040204020203" pitchFamily="34" charset="0"/>
            </a:endParaRPr>
          </a:p>
        </p:txBody>
      </p:sp>
      <p:sp>
        <p:nvSpPr>
          <p:cNvPr id="58" name="Rectangle 1">
            <a:extLst>
              <a:ext uri="{FF2B5EF4-FFF2-40B4-BE49-F238E27FC236}">
                <a16:creationId xmlns:a16="http://schemas.microsoft.com/office/drawing/2014/main" id="{058EE1B9-D66F-8737-FEF3-8B6681F531BE}"/>
              </a:ext>
            </a:extLst>
          </p:cNvPr>
          <p:cNvSpPr>
            <a:spLocks noChangeArrowheads="1"/>
          </p:cNvSpPr>
          <p:nvPr/>
        </p:nvSpPr>
        <p:spPr bwMode="auto">
          <a:xfrm>
            <a:off x="0" y="28545"/>
            <a:ext cx="65" cy="40011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800" b="0" i="0" u="none" strike="noStrike" cap="none" normalizeH="0" baseline="0">
                <a:ln>
                  <a:noFill/>
                </a:ln>
                <a:solidFill>
                  <a:srgbClr val="1F1F1F"/>
                </a:solidFill>
                <a:effectLst/>
                <a:latin typeface="Arial" panose="020B0604020202020204" pitchFamily="34" charset="0"/>
                <a:cs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9" name="Rectangle 2">
            <a:extLst>
              <a:ext uri="{FF2B5EF4-FFF2-40B4-BE49-F238E27FC236}">
                <a16:creationId xmlns:a16="http://schemas.microsoft.com/office/drawing/2014/main" id="{C3B9C74F-97CA-A697-5AFC-0574A7947A43}"/>
              </a:ext>
            </a:extLst>
          </p:cNvPr>
          <p:cNvSpPr>
            <a:spLocks noChangeArrowheads="1"/>
          </p:cNvSpPr>
          <p:nvPr/>
        </p:nvSpPr>
        <p:spPr bwMode="auto">
          <a:xfrm>
            <a:off x="-257299" y="612415"/>
            <a:ext cx="65" cy="40011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cy-GB" altLang="en-US" sz="800" b="0" i="0" u="none" strike="noStrike" cap="none" normalizeH="0" baseline="0">
                <a:ln>
                  <a:noFill/>
                </a:ln>
                <a:solidFill>
                  <a:srgbClr val="1F1F1F"/>
                </a:solidFill>
                <a:effectLst/>
                <a:latin typeface="Arial" panose="020B0604020202020204" pitchFamily="34" charset="0"/>
                <a:cs typeface="Arial" panose="020B0604020202020204" pitchFamily="34" charset="0"/>
              </a:rPr>
            </a:br>
            <a:endParaRPr kumimoji="0" lang="cy-GB" altLang="en-US" sz="1800" b="0" i="0" u="none" strike="noStrike" cap="none" normalizeH="0" baseline="0">
              <a:ln>
                <a:noFill/>
              </a:ln>
              <a:solidFill>
                <a:schemeClr val="tx1"/>
              </a:solidFill>
              <a:effectLst/>
              <a:latin typeface="Arial" panose="020B0604020202020204" pitchFamily="34" charset="0"/>
            </a:endParaRPr>
          </a:p>
        </p:txBody>
      </p:sp>
      <p:sp>
        <p:nvSpPr>
          <p:cNvPr id="57" name="TextBox 56">
            <a:extLst>
              <a:ext uri="{FF2B5EF4-FFF2-40B4-BE49-F238E27FC236}">
                <a16:creationId xmlns:a16="http://schemas.microsoft.com/office/drawing/2014/main" id="{7D8F6913-7E11-A220-7D20-326F10DB7811}"/>
              </a:ext>
            </a:extLst>
          </p:cNvPr>
          <p:cNvSpPr txBox="1"/>
          <p:nvPr/>
        </p:nvSpPr>
        <p:spPr>
          <a:xfrm>
            <a:off x="1452376" y="1324400"/>
            <a:ext cx="10254342"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u="sng" dirty="0" err="1">
                <a:ea typeface="+mn-lt"/>
                <a:cs typeface="+mn-lt"/>
              </a:rPr>
              <a:t>Datganiadau</a:t>
            </a:r>
            <a:r>
              <a:rPr lang="en-US" sz="1200" u="sng" dirty="0">
                <a:ea typeface="+mn-lt"/>
                <a:cs typeface="+mn-lt"/>
              </a:rPr>
              <a:t> </a:t>
            </a:r>
            <a:r>
              <a:rPr lang="en-US" sz="1200" u="sng" dirty="0" err="1">
                <a:ea typeface="+mn-lt"/>
                <a:cs typeface="+mn-lt"/>
              </a:rPr>
              <a:t>o’r</a:t>
            </a:r>
            <a:r>
              <a:rPr lang="en-US" sz="1200" u="sng" dirty="0">
                <a:ea typeface="+mn-lt"/>
                <a:cs typeface="+mn-lt"/>
              </a:rPr>
              <a:t> </a:t>
            </a:r>
            <a:r>
              <a:rPr lang="en-US" sz="1200" u="sng" dirty="0" err="1">
                <a:ea typeface="+mn-lt"/>
                <a:cs typeface="+mn-lt"/>
              </a:rPr>
              <a:t>hyn</a:t>
            </a:r>
            <a:r>
              <a:rPr lang="en-US" sz="1200" u="sng" dirty="0">
                <a:ea typeface="+mn-lt"/>
                <a:cs typeface="+mn-lt"/>
              </a:rPr>
              <a:t> </a:t>
            </a:r>
            <a:r>
              <a:rPr lang="en-US" sz="1200" u="sng" dirty="0" err="1">
                <a:ea typeface="+mn-lt"/>
                <a:cs typeface="+mn-lt"/>
              </a:rPr>
              <a:t>sy’n</a:t>
            </a:r>
            <a:r>
              <a:rPr lang="en-US" sz="1200" u="sng" dirty="0">
                <a:ea typeface="+mn-lt"/>
                <a:cs typeface="+mn-lt"/>
              </a:rPr>
              <a:t> </a:t>
            </a:r>
            <a:r>
              <a:rPr lang="en-US" sz="1200" u="sng" dirty="0" err="1">
                <a:ea typeface="+mn-lt"/>
                <a:cs typeface="+mn-lt"/>
              </a:rPr>
              <a:t>bwysig</a:t>
            </a:r>
            <a:r>
              <a:rPr lang="en-US" sz="1200" u="sng" dirty="0">
                <a:ea typeface="+mn-lt"/>
                <a:cs typeface="+mn-lt"/>
              </a:rPr>
              <a:t> / What Matter Statements</a:t>
            </a:r>
            <a:endParaRPr lang="en-US" dirty="0">
              <a:ea typeface="+mn-lt"/>
              <a:cs typeface="+mn-lt"/>
            </a:endParaRPr>
          </a:p>
          <a:p>
            <a:pPr fontAlgn="t">
              <a:buNone/>
            </a:pPr>
            <a:r>
              <a:rPr lang="en-GB" sz="900" dirty="0">
                <a:latin typeface="Segoe UI" panose="020B0502040204020203" pitchFamily="34" charset="0"/>
              </a:rPr>
              <a:t>The children will investigate how the motion of objects can be affected by applying different forces. They will research the aircraft used during the Battle of Britain, with a particular focus on the Spitfire, and create a variety of Spitfire models to identify and describe the forces acting upon them, including lift, thrust, drag and gravity. The children will explore why the Spitfire was an extremely noisy aircraft by investigating how sound is made and how it travels through different materials. They will learn about the role of Air Raid Sirens in warning people of approaching attacks and investigate how the human ear detects and interprets sound waves. To link their learning to </a:t>
            </a:r>
            <a:r>
              <a:rPr lang="en-GB" sz="900" i="1" dirty="0">
                <a:latin typeface="Segoe UI" panose="020B0502040204020203" pitchFamily="34" charset="0"/>
              </a:rPr>
              <a:t>Swansea Spy</a:t>
            </a:r>
            <a:r>
              <a:rPr lang="en-GB" sz="900" dirty="0">
                <a:latin typeface="Segoe UI" panose="020B0502040204020203" pitchFamily="34" charset="0"/>
              </a:rPr>
              <a:t>, the children will design and create their own air raid siren to warn Gwyn and his family of an approaching German attack. They will compare the effectiveness of their siren with that of a real air raid siren used at Ysgol yr Hendy by measuring how far the sound can be heard and evaluating its effectiveness as a warning signal. The children will investigate the importance of staying safe online through accessing a range of internet safety activities. </a:t>
            </a:r>
            <a:endParaRPr lang="en-US" sz="900" dirty="0"/>
          </a:p>
        </p:txBody>
      </p:sp>
    </p:spTree>
    <p:extLst>
      <p:ext uri="{BB962C8B-B14F-4D97-AF65-F5344CB8AC3E}">
        <p14:creationId xmlns:p14="http://schemas.microsoft.com/office/powerpoint/2010/main" val="2791989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160D9-70AC-8261-2459-73F895FF4B33}"/>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1EDFC325-49E7-FDC0-4D60-3A00D6A6E795}"/>
              </a:ext>
            </a:extLst>
          </p:cNvPr>
          <p:cNvGrpSpPr/>
          <p:nvPr/>
        </p:nvGrpSpPr>
        <p:grpSpPr>
          <a:xfrm>
            <a:off x="134198" y="4334666"/>
            <a:ext cx="11949417" cy="1213319"/>
            <a:chOff x="0" y="-38100"/>
            <a:chExt cx="5500729" cy="625702"/>
          </a:xfrm>
        </p:grpSpPr>
        <p:sp>
          <p:nvSpPr>
            <p:cNvPr id="3" name="Freeform 3">
              <a:extLst>
                <a:ext uri="{FF2B5EF4-FFF2-40B4-BE49-F238E27FC236}">
                  <a16:creationId xmlns:a16="http://schemas.microsoft.com/office/drawing/2014/main" id="{C6B987C3-3172-A7DA-EBE0-83F6123903AF}"/>
                </a:ext>
              </a:extLst>
            </p:cNvPr>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CB6CE6"/>
            </a:solidFill>
            <a:ln w="19050" cap="rnd">
              <a:solidFill>
                <a:srgbClr val="000000"/>
              </a:solidFill>
              <a:prstDash val="solid"/>
              <a:round/>
            </a:ln>
          </p:spPr>
          <p:txBody>
            <a:bodyPr/>
            <a:lstStyle/>
            <a:p>
              <a:endParaRPr lang="en-GB" sz="1200"/>
            </a:p>
            <a:p>
              <a:r>
                <a:rPr lang="en-GB" sz="1200"/>
                <a:t>                                            </a:t>
              </a:r>
            </a:p>
            <a:p>
              <a:endParaRPr lang="en-GB" sz="1200"/>
            </a:p>
          </p:txBody>
        </p:sp>
        <p:sp>
          <p:nvSpPr>
            <p:cNvPr id="4" name="TextBox 4">
              <a:extLst>
                <a:ext uri="{FF2B5EF4-FFF2-40B4-BE49-F238E27FC236}">
                  <a16:creationId xmlns:a16="http://schemas.microsoft.com/office/drawing/2014/main" id="{C05B4BBB-78DA-A872-3942-FBD6781CFA19}"/>
                </a:ext>
              </a:extLst>
            </p:cNvPr>
            <p:cNvSpPr txBox="1"/>
            <p:nvPr/>
          </p:nvSpPr>
          <p:spPr>
            <a:xfrm>
              <a:off x="0" y="-38100"/>
              <a:ext cx="5500729" cy="625702"/>
            </a:xfrm>
            <a:prstGeom prst="rect">
              <a:avLst/>
            </a:prstGeom>
          </p:spPr>
          <p:txBody>
            <a:bodyPr lIns="33867" tIns="33867" rIns="33867" bIns="33867" rtlCol="0" anchor="ctr"/>
            <a:lstStyle/>
            <a:p>
              <a:pPr algn="ctr">
                <a:lnSpc>
                  <a:spcPts val="1773"/>
                </a:lnSpc>
                <a:spcBef>
                  <a:spcPct val="0"/>
                </a:spcBef>
              </a:pPr>
              <a:endParaRPr sz="1200"/>
            </a:p>
          </p:txBody>
        </p:sp>
      </p:grpSp>
      <p:grpSp>
        <p:nvGrpSpPr>
          <p:cNvPr id="5" name="Group 5">
            <a:extLst>
              <a:ext uri="{FF2B5EF4-FFF2-40B4-BE49-F238E27FC236}">
                <a16:creationId xmlns:a16="http://schemas.microsoft.com/office/drawing/2014/main" id="{942FAD02-223F-05A8-C3E2-8DB6066A5CF7}"/>
              </a:ext>
            </a:extLst>
          </p:cNvPr>
          <p:cNvGrpSpPr/>
          <p:nvPr/>
        </p:nvGrpSpPr>
        <p:grpSpPr>
          <a:xfrm>
            <a:off x="121291" y="5648118"/>
            <a:ext cx="11949417" cy="1139439"/>
            <a:chOff x="0" y="0"/>
            <a:chExt cx="5500729" cy="587602"/>
          </a:xfrm>
        </p:grpSpPr>
        <p:sp>
          <p:nvSpPr>
            <p:cNvPr id="6" name="Freeform 6">
              <a:extLst>
                <a:ext uri="{FF2B5EF4-FFF2-40B4-BE49-F238E27FC236}">
                  <a16:creationId xmlns:a16="http://schemas.microsoft.com/office/drawing/2014/main" id="{89E7684F-2BD2-193E-583E-0ED570B0223B}"/>
                </a:ext>
              </a:extLst>
            </p:cNvPr>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FFDE59"/>
            </a:solidFill>
            <a:ln w="19050" cap="rnd">
              <a:solidFill>
                <a:srgbClr val="000000"/>
              </a:solidFill>
              <a:prstDash val="solid"/>
              <a:round/>
            </a:ln>
          </p:spPr>
          <p:txBody>
            <a:bodyPr/>
            <a:lstStyle/>
            <a:p>
              <a:endParaRPr lang="en-GB" sz="1200"/>
            </a:p>
          </p:txBody>
        </p:sp>
        <p:sp>
          <p:nvSpPr>
            <p:cNvPr id="7" name="TextBox 7">
              <a:extLst>
                <a:ext uri="{FF2B5EF4-FFF2-40B4-BE49-F238E27FC236}">
                  <a16:creationId xmlns:a16="http://schemas.microsoft.com/office/drawing/2014/main" id="{7A333FBC-22A4-3309-B6E4-A8EE317C0DE0}"/>
                </a:ext>
              </a:extLst>
            </p:cNvPr>
            <p:cNvSpPr txBox="1"/>
            <p:nvPr/>
          </p:nvSpPr>
          <p:spPr>
            <a:xfrm>
              <a:off x="0" y="-38100"/>
              <a:ext cx="5500729" cy="625702"/>
            </a:xfrm>
            <a:prstGeom prst="rect">
              <a:avLst/>
            </a:prstGeom>
          </p:spPr>
          <p:txBody>
            <a:bodyPr lIns="33867" tIns="33867" rIns="33867" bIns="33867" rtlCol="0" anchor="ctr"/>
            <a:lstStyle/>
            <a:p>
              <a:pPr algn="ctr">
                <a:lnSpc>
                  <a:spcPts val="1773"/>
                </a:lnSpc>
                <a:spcBef>
                  <a:spcPct val="0"/>
                </a:spcBef>
              </a:pPr>
              <a:endParaRPr sz="1200"/>
            </a:p>
          </p:txBody>
        </p:sp>
      </p:grpSp>
      <p:grpSp>
        <p:nvGrpSpPr>
          <p:cNvPr id="8" name="Group 8">
            <a:extLst>
              <a:ext uri="{FF2B5EF4-FFF2-40B4-BE49-F238E27FC236}">
                <a16:creationId xmlns:a16="http://schemas.microsoft.com/office/drawing/2014/main" id="{DCF632C5-4F10-87E3-4117-FDADE0ABC043}"/>
              </a:ext>
            </a:extLst>
          </p:cNvPr>
          <p:cNvGrpSpPr/>
          <p:nvPr/>
        </p:nvGrpSpPr>
        <p:grpSpPr>
          <a:xfrm>
            <a:off x="113317" y="2641708"/>
            <a:ext cx="11949417" cy="1604475"/>
            <a:chOff x="0" y="0"/>
            <a:chExt cx="5500729" cy="587602"/>
          </a:xfrm>
        </p:grpSpPr>
        <p:sp>
          <p:nvSpPr>
            <p:cNvPr id="9" name="Freeform 9">
              <a:extLst>
                <a:ext uri="{FF2B5EF4-FFF2-40B4-BE49-F238E27FC236}">
                  <a16:creationId xmlns:a16="http://schemas.microsoft.com/office/drawing/2014/main" id="{F274E245-5549-DA9F-0C89-0A9FC7770C46}"/>
                </a:ext>
              </a:extLst>
            </p:cNvPr>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FF66C4"/>
            </a:solidFill>
            <a:ln w="19050" cap="rnd">
              <a:solidFill>
                <a:srgbClr val="000000"/>
              </a:solidFill>
              <a:prstDash val="solid"/>
              <a:round/>
            </a:ln>
          </p:spPr>
          <p:txBody>
            <a:bodyPr/>
            <a:lstStyle/>
            <a:p>
              <a:endParaRPr lang="en-GB" sz="1200" dirty="0"/>
            </a:p>
          </p:txBody>
        </p:sp>
        <p:sp>
          <p:nvSpPr>
            <p:cNvPr id="10" name="TextBox 10">
              <a:extLst>
                <a:ext uri="{FF2B5EF4-FFF2-40B4-BE49-F238E27FC236}">
                  <a16:creationId xmlns:a16="http://schemas.microsoft.com/office/drawing/2014/main" id="{B1A27ECB-0227-737B-1242-258EA312430A}"/>
                </a:ext>
              </a:extLst>
            </p:cNvPr>
            <p:cNvSpPr txBox="1"/>
            <p:nvPr/>
          </p:nvSpPr>
          <p:spPr>
            <a:xfrm>
              <a:off x="0" y="-38100"/>
              <a:ext cx="5500729" cy="625702"/>
            </a:xfrm>
            <a:prstGeom prst="rect">
              <a:avLst/>
            </a:prstGeom>
          </p:spPr>
          <p:txBody>
            <a:bodyPr lIns="33867" tIns="33867" rIns="33867" bIns="33867" rtlCol="0" anchor="ctr"/>
            <a:lstStyle/>
            <a:p>
              <a:pPr algn="ctr">
                <a:lnSpc>
                  <a:spcPts val="1773"/>
                </a:lnSpc>
                <a:spcBef>
                  <a:spcPct val="0"/>
                </a:spcBef>
              </a:pPr>
              <a:endParaRPr sz="1200"/>
            </a:p>
          </p:txBody>
        </p:sp>
      </p:grpSp>
      <p:grpSp>
        <p:nvGrpSpPr>
          <p:cNvPr id="11" name="Group 11">
            <a:extLst>
              <a:ext uri="{FF2B5EF4-FFF2-40B4-BE49-F238E27FC236}">
                <a16:creationId xmlns:a16="http://schemas.microsoft.com/office/drawing/2014/main" id="{87CB3ED1-D957-4987-29B2-F6AE309328BE}"/>
              </a:ext>
            </a:extLst>
          </p:cNvPr>
          <p:cNvGrpSpPr/>
          <p:nvPr/>
        </p:nvGrpSpPr>
        <p:grpSpPr>
          <a:xfrm>
            <a:off x="113317" y="1179198"/>
            <a:ext cx="11949417" cy="1314206"/>
            <a:chOff x="0" y="-38100"/>
            <a:chExt cx="5500729" cy="625702"/>
          </a:xfrm>
        </p:grpSpPr>
        <p:sp>
          <p:nvSpPr>
            <p:cNvPr id="12" name="Freeform 12">
              <a:extLst>
                <a:ext uri="{FF2B5EF4-FFF2-40B4-BE49-F238E27FC236}">
                  <a16:creationId xmlns:a16="http://schemas.microsoft.com/office/drawing/2014/main" id="{E3C6ED47-BF10-DBF0-FE84-DD706E5358DC}"/>
                </a:ext>
              </a:extLst>
            </p:cNvPr>
            <p:cNvSpPr/>
            <p:nvPr/>
          </p:nvSpPr>
          <p:spPr>
            <a:xfrm>
              <a:off x="0" y="0"/>
              <a:ext cx="5500729" cy="587602"/>
            </a:xfrm>
            <a:custGeom>
              <a:avLst/>
              <a:gdLst/>
              <a:ahLst/>
              <a:cxnLst/>
              <a:rect l="l" t="t" r="r" b="b"/>
              <a:pathLst>
                <a:path w="5500729" h="587602">
                  <a:moveTo>
                    <a:pt x="22028" y="0"/>
                  </a:moveTo>
                  <a:lnTo>
                    <a:pt x="5478701" y="0"/>
                  </a:lnTo>
                  <a:cubicBezTo>
                    <a:pt x="5490866" y="0"/>
                    <a:pt x="5500729" y="9862"/>
                    <a:pt x="5500729" y="22028"/>
                  </a:cubicBezTo>
                  <a:lnTo>
                    <a:pt x="5500729" y="565574"/>
                  </a:lnTo>
                  <a:cubicBezTo>
                    <a:pt x="5500729" y="571416"/>
                    <a:pt x="5498408" y="577019"/>
                    <a:pt x="5494277" y="581150"/>
                  </a:cubicBezTo>
                  <a:cubicBezTo>
                    <a:pt x="5490146" y="585281"/>
                    <a:pt x="5484543" y="587602"/>
                    <a:pt x="5478701" y="587602"/>
                  </a:cubicBezTo>
                  <a:lnTo>
                    <a:pt x="22028" y="587602"/>
                  </a:lnTo>
                  <a:cubicBezTo>
                    <a:pt x="9862" y="587602"/>
                    <a:pt x="0" y="577740"/>
                    <a:pt x="0" y="565574"/>
                  </a:cubicBezTo>
                  <a:lnTo>
                    <a:pt x="0" y="22028"/>
                  </a:lnTo>
                  <a:cubicBezTo>
                    <a:pt x="0" y="9862"/>
                    <a:pt x="9862" y="0"/>
                    <a:pt x="22028" y="0"/>
                  </a:cubicBezTo>
                  <a:close/>
                </a:path>
              </a:pathLst>
            </a:custGeom>
            <a:solidFill>
              <a:srgbClr val="0CC0DF"/>
            </a:solidFill>
            <a:ln w="19050" cap="rnd">
              <a:solidFill>
                <a:srgbClr val="000000"/>
              </a:solidFill>
              <a:prstDash val="solid"/>
              <a:round/>
            </a:ln>
          </p:spPr>
          <p:txBody>
            <a:bodyPr/>
            <a:lstStyle/>
            <a:p>
              <a:endParaRPr lang="en-GB" sz="1200"/>
            </a:p>
          </p:txBody>
        </p:sp>
        <p:sp>
          <p:nvSpPr>
            <p:cNvPr id="13" name="TextBox 13">
              <a:extLst>
                <a:ext uri="{FF2B5EF4-FFF2-40B4-BE49-F238E27FC236}">
                  <a16:creationId xmlns:a16="http://schemas.microsoft.com/office/drawing/2014/main" id="{92968D93-9FCF-04BD-B70E-DA06EA2CE057}"/>
                </a:ext>
              </a:extLst>
            </p:cNvPr>
            <p:cNvSpPr txBox="1"/>
            <p:nvPr/>
          </p:nvSpPr>
          <p:spPr>
            <a:xfrm>
              <a:off x="0" y="-38100"/>
              <a:ext cx="5500729" cy="625702"/>
            </a:xfrm>
            <a:prstGeom prst="rect">
              <a:avLst/>
            </a:prstGeom>
          </p:spPr>
          <p:txBody>
            <a:bodyPr lIns="33867" tIns="33867" rIns="33867" bIns="33867" rtlCol="0" anchor="ctr"/>
            <a:lstStyle/>
            <a:p>
              <a:pPr algn="ctr">
                <a:lnSpc>
                  <a:spcPts val="1773"/>
                </a:lnSpc>
                <a:spcBef>
                  <a:spcPct val="0"/>
                </a:spcBef>
              </a:pPr>
              <a:endParaRPr sz="1200"/>
            </a:p>
          </p:txBody>
        </p:sp>
      </p:grpSp>
      <p:sp>
        <p:nvSpPr>
          <p:cNvPr id="14" name="Freeform 14">
            <a:extLst>
              <a:ext uri="{FF2B5EF4-FFF2-40B4-BE49-F238E27FC236}">
                <a16:creationId xmlns:a16="http://schemas.microsoft.com/office/drawing/2014/main" id="{E8AEFEA0-0BFE-C10A-B281-A253FAFB8A3D}"/>
              </a:ext>
            </a:extLst>
          </p:cNvPr>
          <p:cNvSpPr/>
          <p:nvPr/>
        </p:nvSpPr>
        <p:spPr>
          <a:xfrm>
            <a:off x="325568" y="4487755"/>
            <a:ext cx="1144162" cy="839503"/>
          </a:xfrm>
          <a:custGeom>
            <a:avLst/>
            <a:gdLst/>
            <a:ahLst/>
            <a:cxnLst/>
            <a:rect l="l" t="t" r="r" b="b"/>
            <a:pathLst>
              <a:path w="1716243" h="1259255">
                <a:moveTo>
                  <a:pt x="0" y="0"/>
                </a:moveTo>
                <a:lnTo>
                  <a:pt x="1716243" y="0"/>
                </a:lnTo>
                <a:lnTo>
                  <a:pt x="1716243" y="1259255"/>
                </a:lnTo>
                <a:lnTo>
                  <a:pt x="0" y="1259255"/>
                </a:lnTo>
                <a:lnTo>
                  <a:pt x="0" y="0"/>
                </a:lnTo>
                <a:close/>
              </a:path>
            </a:pathLst>
          </a:custGeom>
          <a:blipFill>
            <a:blip r:embed="rId3"/>
            <a:stretch>
              <a:fillRect/>
            </a:stretch>
          </a:blipFill>
        </p:spPr>
        <p:txBody>
          <a:bodyPr/>
          <a:lstStyle/>
          <a:p>
            <a:endParaRPr lang="en-GB" sz="1200"/>
          </a:p>
        </p:txBody>
      </p:sp>
      <p:sp>
        <p:nvSpPr>
          <p:cNvPr id="15" name="Freeform 15">
            <a:extLst>
              <a:ext uri="{FF2B5EF4-FFF2-40B4-BE49-F238E27FC236}">
                <a16:creationId xmlns:a16="http://schemas.microsoft.com/office/drawing/2014/main" id="{52EAE6F6-C02C-189D-E549-148EC093C121}"/>
              </a:ext>
            </a:extLst>
          </p:cNvPr>
          <p:cNvSpPr/>
          <p:nvPr/>
        </p:nvSpPr>
        <p:spPr>
          <a:xfrm>
            <a:off x="392441" y="5617027"/>
            <a:ext cx="1095045" cy="877355"/>
          </a:xfrm>
          <a:custGeom>
            <a:avLst/>
            <a:gdLst/>
            <a:ahLst/>
            <a:cxnLst/>
            <a:rect l="l" t="t" r="r" b="b"/>
            <a:pathLst>
              <a:path w="1642567" h="1316032">
                <a:moveTo>
                  <a:pt x="0" y="0"/>
                </a:moveTo>
                <a:lnTo>
                  <a:pt x="1642566" y="0"/>
                </a:lnTo>
                <a:lnTo>
                  <a:pt x="1642566" y="1316033"/>
                </a:lnTo>
                <a:lnTo>
                  <a:pt x="0" y="1316033"/>
                </a:lnTo>
                <a:lnTo>
                  <a:pt x="0" y="0"/>
                </a:lnTo>
                <a:close/>
              </a:path>
            </a:pathLst>
          </a:custGeom>
          <a:blipFill>
            <a:blip r:embed="rId4"/>
            <a:stretch>
              <a:fillRect/>
            </a:stretch>
          </a:blipFill>
        </p:spPr>
        <p:txBody>
          <a:bodyPr/>
          <a:lstStyle/>
          <a:p>
            <a:endParaRPr lang="en-GB" sz="1200"/>
          </a:p>
        </p:txBody>
      </p:sp>
      <p:sp>
        <p:nvSpPr>
          <p:cNvPr id="16" name="Freeform 16">
            <a:extLst>
              <a:ext uri="{FF2B5EF4-FFF2-40B4-BE49-F238E27FC236}">
                <a16:creationId xmlns:a16="http://schemas.microsoft.com/office/drawing/2014/main" id="{7FDE22EF-4335-8B6D-E8E5-E84647A7240A}"/>
              </a:ext>
            </a:extLst>
          </p:cNvPr>
          <p:cNvSpPr/>
          <p:nvPr/>
        </p:nvSpPr>
        <p:spPr>
          <a:xfrm>
            <a:off x="325186" y="2925284"/>
            <a:ext cx="1093057" cy="922509"/>
          </a:xfrm>
          <a:custGeom>
            <a:avLst/>
            <a:gdLst/>
            <a:ahLst/>
            <a:cxnLst/>
            <a:rect l="l" t="t" r="r" b="b"/>
            <a:pathLst>
              <a:path w="1639585" h="1383763">
                <a:moveTo>
                  <a:pt x="0" y="0"/>
                </a:moveTo>
                <a:lnTo>
                  <a:pt x="1639585" y="0"/>
                </a:lnTo>
                <a:lnTo>
                  <a:pt x="1639585" y="1383764"/>
                </a:lnTo>
                <a:lnTo>
                  <a:pt x="0" y="1383764"/>
                </a:lnTo>
                <a:lnTo>
                  <a:pt x="0" y="0"/>
                </a:lnTo>
                <a:close/>
              </a:path>
            </a:pathLst>
          </a:custGeom>
          <a:blipFill>
            <a:blip r:embed="rId5"/>
            <a:stretch>
              <a:fillRect/>
            </a:stretch>
          </a:blipFill>
        </p:spPr>
        <p:txBody>
          <a:bodyPr/>
          <a:lstStyle/>
          <a:p>
            <a:endParaRPr lang="en-GB" sz="1200"/>
          </a:p>
        </p:txBody>
      </p:sp>
      <p:sp>
        <p:nvSpPr>
          <p:cNvPr id="17" name="Freeform 17">
            <a:extLst>
              <a:ext uri="{FF2B5EF4-FFF2-40B4-BE49-F238E27FC236}">
                <a16:creationId xmlns:a16="http://schemas.microsoft.com/office/drawing/2014/main" id="{BFFD19BD-BF45-D893-5454-71C8B741ABA4}"/>
              </a:ext>
            </a:extLst>
          </p:cNvPr>
          <p:cNvSpPr/>
          <p:nvPr/>
        </p:nvSpPr>
        <p:spPr>
          <a:xfrm>
            <a:off x="328787" y="1331958"/>
            <a:ext cx="1144162" cy="789539"/>
          </a:xfrm>
          <a:custGeom>
            <a:avLst/>
            <a:gdLst/>
            <a:ahLst/>
            <a:cxnLst/>
            <a:rect l="l" t="t" r="r" b="b"/>
            <a:pathLst>
              <a:path w="1716243" h="1184308">
                <a:moveTo>
                  <a:pt x="0" y="0"/>
                </a:moveTo>
                <a:lnTo>
                  <a:pt x="1716243" y="0"/>
                </a:lnTo>
                <a:lnTo>
                  <a:pt x="1716243" y="1184308"/>
                </a:lnTo>
                <a:lnTo>
                  <a:pt x="0" y="1184308"/>
                </a:lnTo>
                <a:lnTo>
                  <a:pt x="0" y="0"/>
                </a:lnTo>
                <a:close/>
              </a:path>
            </a:pathLst>
          </a:custGeom>
          <a:blipFill>
            <a:blip r:embed="rId6"/>
            <a:stretch>
              <a:fillRect/>
            </a:stretch>
          </a:blipFill>
        </p:spPr>
        <p:txBody>
          <a:bodyPr/>
          <a:lstStyle/>
          <a:p>
            <a:endParaRPr lang="en-GB" sz="1200"/>
          </a:p>
        </p:txBody>
      </p:sp>
      <p:sp>
        <p:nvSpPr>
          <p:cNvPr id="18" name="Freeform 18">
            <a:extLst>
              <a:ext uri="{FF2B5EF4-FFF2-40B4-BE49-F238E27FC236}">
                <a16:creationId xmlns:a16="http://schemas.microsoft.com/office/drawing/2014/main" id="{ED58D109-0720-10C0-FBC9-8F00E98814BA}"/>
              </a:ext>
            </a:extLst>
          </p:cNvPr>
          <p:cNvSpPr/>
          <p:nvPr/>
        </p:nvSpPr>
        <p:spPr>
          <a:xfrm>
            <a:off x="353346" y="550420"/>
            <a:ext cx="774573" cy="465712"/>
          </a:xfrm>
          <a:custGeom>
            <a:avLst/>
            <a:gdLst/>
            <a:ahLst/>
            <a:cxnLst/>
            <a:rect l="l" t="t" r="r" b="b"/>
            <a:pathLst>
              <a:path w="1161860" h="698568">
                <a:moveTo>
                  <a:pt x="0" y="0"/>
                </a:moveTo>
                <a:lnTo>
                  <a:pt x="1161859" y="0"/>
                </a:lnTo>
                <a:lnTo>
                  <a:pt x="1161859" y="698568"/>
                </a:lnTo>
                <a:lnTo>
                  <a:pt x="0" y="698568"/>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sz="1200"/>
          </a:p>
        </p:txBody>
      </p:sp>
      <p:sp>
        <p:nvSpPr>
          <p:cNvPr id="19" name="Freeform 19">
            <a:extLst>
              <a:ext uri="{FF2B5EF4-FFF2-40B4-BE49-F238E27FC236}">
                <a16:creationId xmlns:a16="http://schemas.microsoft.com/office/drawing/2014/main" id="{F40508CF-5E09-3F43-5198-44791629180A}"/>
              </a:ext>
            </a:extLst>
          </p:cNvPr>
          <p:cNvSpPr/>
          <p:nvPr/>
        </p:nvSpPr>
        <p:spPr>
          <a:xfrm>
            <a:off x="3702394" y="488193"/>
            <a:ext cx="751839" cy="443225"/>
          </a:xfrm>
          <a:custGeom>
            <a:avLst/>
            <a:gdLst/>
            <a:ahLst/>
            <a:cxnLst/>
            <a:rect l="l" t="t" r="r" b="b"/>
            <a:pathLst>
              <a:path w="1127759" h="793661">
                <a:moveTo>
                  <a:pt x="0" y="0"/>
                </a:moveTo>
                <a:lnTo>
                  <a:pt x="1127759" y="0"/>
                </a:lnTo>
                <a:lnTo>
                  <a:pt x="1127759" y="793661"/>
                </a:lnTo>
                <a:lnTo>
                  <a:pt x="0" y="793661"/>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sz="1200"/>
          </a:p>
        </p:txBody>
      </p:sp>
      <p:sp>
        <p:nvSpPr>
          <p:cNvPr id="20" name="Freeform 20">
            <a:extLst>
              <a:ext uri="{FF2B5EF4-FFF2-40B4-BE49-F238E27FC236}">
                <a16:creationId xmlns:a16="http://schemas.microsoft.com/office/drawing/2014/main" id="{3A2EBD6C-5176-3B8F-0367-78338A1C19E0}"/>
              </a:ext>
            </a:extLst>
          </p:cNvPr>
          <p:cNvSpPr/>
          <p:nvPr/>
        </p:nvSpPr>
        <p:spPr>
          <a:xfrm>
            <a:off x="6079148" y="416115"/>
            <a:ext cx="570257" cy="471033"/>
          </a:xfrm>
          <a:custGeom>
            <a:avLst/>
            <a:gdLst/>
            <a:ahLst/>
            <a:cxnLst/>
            <a:rect l="l" t="t" r="r" b="b"/>
            <a:pathLst>
              <a:path w="855386" h="775193">
                <a:moveTo>
                  <a:pt x="0" y="0"/>
                </a:moveTo>
                <a:lnTo>
                  <a:pt x="855385" y="0"/>
                </a:lnTo>
                <a:lnTo>
                  <a:pt x="855385" y="775194"/>
                </a:lnTo>
                <a:lnTo>
                  <a:pt x="0" y="775194"/>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GB" sz="1200"/>
          </a:p>
        </p:txBody>
      </p:sp>
      <p:grpSp>
        <p:nvGrpSpPr>
          <p:cNvPr id="21" name="Group 21">
            <a:extLst>
              <a:ext uri="{FF2B5EF4-FFF2-40B4-BE49-F238E27FC236}">
                <a16:creationId xmlns:a16="http://schemas.microsoft.com/office/drawing/2014/main" id="{B5F41ECE-D977-210C-0CA8-6BF670667E37}"/>
              </a:ext>
            </a:extLst>
          </p:cNvPr>
          <p:cNvGrpSpPr/>
          <p:nvPr/>
        </p:nvGrpSpPr>
        <p:grpSpPr>
          <a:xfrm>
            <a:off x="8361925" y="497070"/>
            <a:ext cx="614042" cy="541744"/>
            <a:chOff x="0" y="0"/>
            <a:chExt cx="812800" cy="774700"/>
          </a:xfrm>
        </p:grpSpPr>
        <p:sp>
          <p:nvSpPr>
            <p:cNvPr id="22" name="Freeform 22">
              <a:extLst>
                <a:ext uri="{FF2B5EF4-FFF2-40B4-BE49-F238E27FC236}">
                  <a16:creationId xmlns:a16="http://schemas.microsoft.com/office/drawing/2014/main" id="{A557AEC0-F361-BEEF-85CB-B108C53DA140}"/>
                </a:ext>
              </a:extLst>
            </p:cNvPr>
            <p:cNvSpPr/>
            <p:nvPr/>
          </p:nvSpPr>
          <p:spPr>
            <a:xfrm>
              <a:off x="0" y="0"/>
              <a:ext cx="812800" cy="774700"/>
            </a:xfrm>
            <a:custGeom>
              <a:avLst/>
              <a:gdLst/>
              <a:ahLst/>
              <a:cxnLst/>
              <a:rect l="l" t="t" r="r" b="b"/>
              <a:pathLst>
                <a:path w="812800" h="774700">
                  <a:moveTo>
                    <a:pt x="406400" y="0"/>
                  </a:moveTo>
                  <a:lnTo>
                    <a:pt x="502338" y="295909"/>
                  </a:lnTo>
                  <a:lnTo>
                    <a:pt x="812800" y="295909"/>
                  </a:lnTo>
                  <a:lnTo>
                    <a:pt x="561631" y="478791"/>
                  </a:lnTo>
                  <a:lnTo>
                    <a:pt x="657569" y="774700"/>
                  </a:lnTo>
                  <a:lnTo>
                    <a:pt x="406400" y="591819"/>
                  </a:lnTo>
                  <a:lnTo>
                    <a:pt x="155231" y="774700"/>
                  </a:lnTo>
                  <a:lnTo>
                    <a:pt x="251169" y="478791"/>
                  </a:lnTo>
                  <a:lnTo>
                    <a:pt x="0" y="295909"/>
                  </a:lnTo>
                  <a:lnTo>
                    <a:pt x="310462" y="295909"/>
                  </a:lnTo>
                  <a:lnTo>
                    <a:pt x="406400" y="0"/>
                  </a:lnTo>
                  <a:close/>
                </a:path>
              </a:pathLst>
            </a:custGeom>
            <a:solidFill>
              <a:srgbClr val="FFFFFF"/>
            </a:solidFill>
            <a:ln w="38100" cap="sq">
              <a:solidFill>
                <a:srgbClr val="000000"/>
              </a:solidFill>
              <a:prstDash val="solid"/>
              <a:miter/>
            </a:ln>
          </p:spPr>
          <p:txBody>
            <a:bodyPr/>
            <a:lstStyle/>
            <a:p>
              <a:endParaRPr lang="en-GB" sz="1200"/>
            </a:p>
          </p:txBody>
        </p:sp>
        <p:sp>
          <p:nvSpPr>
            <p:cNvPr id="23" name="TextBox 23">
              <a:extLst>
                <a:ext uri="{FF2B5EF4-FFF2-40B4-BE49-F238E27FC236}">
                  <a16:creationId xmlns:a16="http://schemas.microsoft.com/office/drawing/2014/main" id="{572D6E5B-453C-C40B-9DD9-9B83DE8FA11F}"/>
                </a:ext>
              </a:extLst>
            </p:cNvPr>
            <p:cNvSpPr txBox="1"/>
            <p:nvPr/>
          </p:nvSpPr>
          <p:spPr>
            <a:xfrm>
              <a:off x="228600" y="228600"/>
              <a:ext cx="355600" cy="381000"/>
            </a:xfrm>
            <a:prstGeom prst="rect">
              <a:avLst/>
            </a:prstGeom>
          </p:spPr>
          <p:txBody>
            <a:bodyPr lIns="33867" tIns="33867" rIns="33867" bIns="33867" rtlCol="0" anchor="ctr"/>
            <a:lstStyle/>
            <a:p>
              <a:pPr algn="ctr">
                <a:lnSpc>
                  <a:spcPts val="1773"/>
                </a:lnSpc>
              </a:pPr>
              <a:endParaRPr sz="1200"/>
            </a:p>
          </p:txBody>
        </p:sp>
      </p:grpSp>
      <p:grpSp>
        <p:nvGrpSpPr>
          <p:cNvPr id="24" name="Group 24">
            <a:extLst>
              <a:ext uri="{FF2B5EF4-FFF2-40B4-BE49-F238E27FC236}">
                <a16:creationId xmlns:a16="http://schemas.microsoft.com/office/drawing/2014/main" id="{A4ADDE78-4171-5C83-D774-FC44A8C121B6}"/>
              </a:ext>
            </a:extLst>
          </p:cNvPr>
          <p:cNvGrpSpPr/>
          <p:nvPr/>
        </p:nvGrpSpPr>
        <p:grpSpPr>
          <a:xfrm>
            <a:off x="103151" y="98471"/>
            <a:ext cx="11974549" cy="389177"/>
            <a:chOff x="0" y="0"/>
            <a:chExt cx="4595724" cy="153749"/>
          </a:xfrm>
        </p:grpSpPr>
        <p:sp>
          <p:nvSpPr>
            <p:cNvPr id="25" name="Freeform 25">
              <a:extLst>
                <a:ext uri="{FF2B5EF4-FFF2-40B4-BE49-F238E27FC236}">
                  <a16:creationId xmlns:a16="http://schemas.microsoft.com/office/drawing/2014/main" id="{60407B7D-544B-7B9F-FAA9-81FCA2FF2821}"/>
                </a:ext>
              </a:extLst>
            </p:cNvPr>
            <p:cNvSpPr/>
            <p:nvPr/>
          </p:nvSpPr>
          <p:spPr>
            <a:xfrm>
              <a:off x="0" y="0"/>
              <a:ext cx="4595724" cy="153749"/>
            </a:xfrm>
            <a:custGeom>
              <a:avLst/>
              <a:gdLst/>
              <a:ahLst/>
              <a:cxnLst/>
              <a:rect l="l" t="t" r="r" b="b"/>
              <a:pathLst>
                <a:path w="4595724" h="153749">
                  <a:moveTo>
                    <a:pt x="22628" y="0"/>
                  </a:moveTo>
                  <a:lnTo>
                    <a:pt x="4573096" y="0"/>
                  </a:lnTo>
                  <a:cubicBezTo>
                    <a:pt x="4579098" y="0"/>
                    <a:pt x="4584853" y="2384"/>
                    <a:pt x="4589097" y="6627"/>
                  </a:cubicBezTo>
                  <a:cubicBezTo>
                    <a:pt x="4593340" y="10871"/>
                    <a:pt x="4595724" y="16626"/>
                    <a:pt x="4595724" y="22628"/>
                  </a:cubicBezTo>
                  <a:lnTo>
                    <a:pt x="4595724" y="131121"/>
                  </a:lnTo>
                  <a:cubicBezTo>
                    <a:pt x="4595724" y="137122"/>
                    <a:pt x="4593340" y="142878"/>
                    <a:pt x="4589097" y="147121"/>
                  </a:cubicBezTo>
                  <a:cubicBezTo>
                    <a:pt x="4584853" y="151365"/>
                    <a:pt x="4579098" y="153749"/>
                    <a:pt x="4573096" y="153749"/>
                  </a:cubicBezTo>
                  <a:lnTo>
                    <a:pt x="22628" y="153749"/>
                  </a:lnTo>
                  <a:cubicBezTo>
                    <a:pt x="16626" y="153749"/>
                    <a:pt x="10871" y="151365"/>
                    <a:pt x="6627" y="147121"/>
                  </a:cubicBezTo>
                  <a:cubicBezTo>
                    <a:pt x="2384" y="142878"/>
                    <a:pt x="0" y="137122"/>
                    <a:pt x="0" y="131121"/>
                  </a:cubicBezTo>
                  <a:lnTo>
                    <a:pt x="0" y="22628"/>
                  </a:lnTo>
                  <a:cubicBezTo>
                    <a:pt x="0" y="16626"/>
                    <a:pt x="2384" y="10871"/>
                    <a:pt x="6627" y="6627"/>
                  </a:cubicBezTo>
                  <a:cubicBezTo>
                    <a:pt x="10871" y="2384"/>
                    <a:pt x="16626" y="0"/>
                    <a:pt x="22628" y="0"/>
                  </a:cubicBezTo>
                  <a:close/>
                </a:path>
              </a:pathLst>
            </a:custGeom>
            <a:solidFill>
              <a:srgbClr val="C1FF72"/>
            </a:solidFill>
            <a:ln w="9525" cap="rnd">
              <a:solidFill>
                <a:srgbClr val="000000"/>
              </a:solidFill>
              <a:prstDash val="solid"/>
              <a:round/>
            </a:ln>
          </p:spPr>
          <p:txBody>
            <a:bodyPr/>
            <a:lstStyle/>
            <a:p>
              <a:endParaRPr lang="en-GB" sz="1200" dirty="0"/>
            </a:p>
          </p:txBody>
        </p:sp>
        <p:sp>
          <p:nvSpPr>
            <p:cNvPr id="26" name="TextBox 26">
              <a:extLst>
                <a:ext uri="{FF2B5EF4-FFF2-40B4-BE49-F238E27FC236}">
                  <a16:creationId xmlns:a16="http://schemas.microsoft.com/office/drawing/2014/main" id="{8520B04E-27CF-3603-F203-2DE9A6DA41BC}"/>
                </a:ext>
              </a:extLst>
            </p:cNvPr>
            <p:cNvSpPr txBox="1"/>
            <p:nvPr/>
          </p:nvSpPr>
          <p:spPr>
            <a:xfrm>
              <a:off x="0" y="-38100"/>
              <a:ext cx="4595724" cy="191849"/>
            </a:xfrm>
            <a:prstGeom prst="rect">
              <a:avLst/>
            </a:prstGeom>
          </p:spPr>
          <p:txBody>
            <a:bodyPr lIns="33867" tIns="33867" rIns="33867" bIns="33867" rtlCol="0" anchor="ctr"/>
            <a:lstStyle/>
            <a:p>
              <a:pPr algn="ctr">
                <a:lnSpc>
                  <a:spcPts val="1773"/>
                </a:lnSpc>
              </a:pPr>
              <a:endParaRPr sz="1200"/>
            </a:p>
          </p:txBody>
        </p:sp>
      </p:grpSp>
      <p:sp>
        <p:nvSpPr>
          <p:cNvPr id="27" name="Freeform 27">
            <a:extLst>
              <a:ext uri="{FF2B5EF4-FFF2-40B4-BE49-F238E27FC236}">
                <a16:creationId xmlns:a16="http://schemas.microsoft.com/office/drawing/2014/main" id="{1B5FCA36-B0E3-3B93-74AE-E6FC6F5C13A4}"/>
              </a:ext>
            </a:extLst>
          </p:cNvPr>
          <p:cNvSpPr/>
          <p:nvPr/>
        </p:nvSpPr>
        <p:spPr>
          <a:xfrm>
            <a:off x="11085847" y="545857"/>
            <a:ext cx="773104" cy="645488"/>
          </a:xfrm>
          <a:custGeom>
            <a:avLst/>
            <a:gdLst/>
            <a:ahLst/>
            <a:cxnLst/>
            <a:rect l="l" t="t" r="r" b="b"/>
            <a:pathLst>
              <a:path w="1361831" h="1361831">
                <a:moveTo>
                  <a:pt x="0" y="0"/>
                </a:moveTo>
                <a:lnTo>
                  <a:pt x="1361831" y="0"/>
                </a:lnTo>
                <a:lnTo>
                  <a:pt x="1361831" y="1361832"/>
                </a:lnTo>
                <a:lnTo>
                  <a:pt x="0" y="1361832"/>
                </a:lnTo>
                <a:lnTo>
                  <a:pt x="0" y="0"/>
                </a:lnTo>
                <a:close/>
              </a:path>
            </a:pathLst>
          </a:custGeom>
          <a:blipFill>
            <a:blip r:embed="rId10"/>
            <a:stretch>
              <a:fillRect/>
            </a:stretch>
          </a:blipFill>
        </p:spPr>
        <p:txBody>
          <a:bodyPr/>
          <a:lstStyle/>
          <a:p>
            <a:endParaRPr lang="en-GB" sz="1200"/>
          </a:p>
        </p:txBody>
      </p:sp>
      <p:grpSp>
        <p:nvGrpSpPr>
          <p:cNvPr id="28" name="Group 28">
            <a:extLst>
              <a:ext uri="{FF2B5EF4-FFF2-40B4-BE49-F238E27FC236}">
                <a16:creationId xmlns:a16="http://schemas.microsoft.com/office/drawing/2014/main" id="{EDAA3399-9BC0-CB0B-49C2-CFB7E01CCE4B}"/>
              </a:ext>
            </a:extLst>
          </p:cNvPr>
          <p:cNvGrpSpPr/>
          <p:nvPr/>
        </p:nvGrpSpPr>
        <p:grpSpPr>
          <a:xfrm>
            <a:off x="326788" y="5240280"/>
            <a:ext cx="1190669" cy="192256"/>
            <a:chOff x="0" y="0"/>
            <a:chExt cx="470388" cy="75953"/>
          </a:xfrm>
        </p:grpSpPr>
        <p:sp>
          <p:nvSpPr>
            <p:cNvPr id="29" name="Freeform 29">
              <a:extLst>
                <a:ext uri="{FF2B5EF4-FFF2-40B4-BE49-F238E27FC236}">
                  <a16:creationId xmlns:a16="http://schemas.microsoft.com/office/drawing/2014/main" id="{D4ABD389-F190-0812-54D7-79046FA14D84}"/>
                </a:ext>
              </a:extLst>
            </p:cNvPr>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sz="1200"/>
            </a:p>
          </p:txBody>
        </p:sp>
        <p:sp>
          <p:nvSpPr>
            <p:cNvPr id="30" name="TextBox 30">
              <a:extLst>
                <a:ext uri="{FF2B5EF4-FFF2-40B4-BE49-F238E27FC236}">
                  <a16:creationId xmlns:a16="http://schemas.microsoft.com/office/drawing/2014/main" id="{167958EB-6BB4-64E1-6FC6-0CA4546F1F8E}"/>
                </a:ext>
              </a:extLst>
            </p:cNvPr>
            <p:cNvSpPr txBox="1"/>
            <p:nvPr/>
          </p:nvSpPr>
          <p:spPr>
            <a:xfrm>
              <a:off x="0" y="-28575"/>
              <a:ext cx="470388" cy="104528"/>
            </a:xfrm>
            <a:prstGeom prst="rect">
              <a:avLst/>
            </a:prstGeom>
          </p:spPr>
          <p:txBody>
            <a:bodyPr lIns="33867" tIns="33867" rIns="33867" bIns="33867" rtlCol="0" anchor="ctr"/>
            <a:lstStyle/>
            <a:p>
              <a:pPr algn="ctr">
                <a:lnSpc>
                  <a:spcPts val="1660"/>
                </a:lnSpc>
              </a:pPr>
              <a:endParaRPr sz="1200"/>
            </a:p>
          </p:txBody>
        </p:sp>
      </p:grpSp>
      <p:sp>
        <p:nvSpPr>
          <p:cNvPr id="31" name="TextBox 31">
            <a:extLst>
              <a:ext uri="{FF2B5EF4-FFF2-40B4-BE49-F238E27FC236}">
                <a16:creationId xmlns:a16="http://schemas.microsoft.com/office/drawing/2014/main" id="{FA41B475-4E91-32D4-A9CE-8357A5BFC751}"/>
              </a:ext>
            </a:extLst>
          </p:cNvPr>
          <p:cNvSpPr txBox="1"/>
          <p:nvPr/>
        </p:nvSpPr>
        <p:spPr>
          <a:xfrm>
            <a:off x="103703" y="110823"/>
            <a:ext cx="11925416" cy="277064"/>
          </a:xfrm>
          <a:prstGeom prst="rect">
            <a:avLst/>
          </a:prstGeom>
        </p:spPr>
        <p:txBody>
          <a:bodyPr wrap="square" lIns="0" tIns="0" rIns="0" bIns="0" rtlCol="0" anchor="t">
            <a:spAutoFit/>
          </a:bodyPr>
          <a:lstStyle/>
          <a:p>
            <a:pPr algn="ctr">
              <a:lnSpc>
                <a:spcPts val="2319"/>
              </a:lnSpc>
              <a:spcBef>
                <a:spcPct val="0"/>
              </a:spcBef>
            </a:pPr>
            <a:r>
              <a:rPr lang="en-US" sz="1650" dirty="0">
                <a:solidFill>
                  <a:srgbClr val="000000"/>
                </a:solidFill>
                <a:latin typeface="Coming Soon"/>
                <a:ea typeface="Coming Soon"/>
                <a:cs typeface="Coming Soon"/>
                <a:sym typeface="Coming Soon"/>
              </a:rPr>
              <a:t> </a:t>
            </a:r>
            <a:r>
              <a:rPr lang="en-US" sz="1650" dirty="0" err="1">
                <a:solidFill>
                  <a:srgbClr val="000000"/>
                </a:solidFill>
                <a:latin typeface="Coming Soon"/>
                <a:ea typeface="Coming Soon"/>
                <a:cs typeface="Coming Soon"/>
                <a:sym typeface="Coming Soon"/>
              </a:rPr>
              <a:t>Tymor</a:t>
            </a:r>
            <a:r>
              <a:rPr lang="en-US" sz="1650" dirty="0">
                <a:solidFill>
                  <a:srgbClr val="000000"/>
                </a:solidFill>
                <a:latin typeface="Coming Soon"/>
                <a:ea typeface="Coming Soon"/>
                <a:cs typeface="Coming Soon"/>
                <a:sym typeface="Coming Soon"/>
              </a:rPr>
              <a:t> yr Hydref 2026 / Autumn Term 2026  - Cam </a:t>
            </a:r>
            <a:r>
              <a:rPr lang="en-US" sz="1650" dirty="0" err="1">
                <a:solidFill>
                  <a:srgbClr val="000000"/>
                </a:solidFill>
                <a:latin typeface="Coming Soon"/>
                <a:ea typeface="Coming Soon"/>
                <a:cs typeface="Coming Soon"/>
                <a:sym typeface="Coming Soon"/>
              </a:rPr>
              <a:t>Cynnydd</a:t>
            </a:r>
            <a:r>
              <a:rPr lang="en-US" sz="1650" dirty="0">
                <a:solidFill>
                  <a:srgbClr val="000000"/>
                </a:solidFill>
                <a:latin typeface="Coming Soon"/>
                <a:ea typeface="Coming Soon"/>
                <a:cs typeface="Coming Soon"/>
                <a:sym typeface="Coming Soon"/>
              </a:rPr>
              <a:t>/Progression Step 3 Thema/Theme – </a:t>
            </a:r>
            <a:r>
              <a:rPr lang="en-US" sz="1650" dirty="0" err="1">
                <a:solidFill>
                  <a:srgbClr val="000000"/>
                </a:solidFill>
                <a:latin typeface="Coming Soon"/>
                <a:ea typeface="Coming Soon"/>
                <a:cs typeface="Coming Soon"/>
                <a:sym typeface="Coming Soon"/>
              </a:rPr>
              <a:t>Abertawe’n</a:t>
            </a:r>
            <a:r>
              <a:rPr lang="en-US" sz="1650" dirty="0">
                <a:solidFill>
                  <a:srgbClr val="000000"/>
                </a:solidFill>
                <a:latin typeface="Coming Soon"/>
                <a:ea typeface="Coming Soon"/>
                <a:cs typeface="Coming Soon"/>
                <a:sym typeface="Coming Soon"/>
              </a:rPr>
              <a:t> </a:t>
            </a:r>
            <a:r>
              <a:rPr lang="en-US" sz="1650" dirty="0" err="1">
                <a:solidFill>
                  <a:srgbClr val="000000"/>
                </a:solidFill>
                <a:latin typeface="Coming Soon"/>
                <a:ea typeface="Coming Soon"/>
                <a:cs typeface="Coming Soon"/>
                <a:sym typeface="Coming Soon"/>
              </a:rPr>
              <a:t>Fflam</a:t>
            </a:r>
            <a:r>
              <a:rPr lang="en-US" sz="1650" dirty="0">
                <a:solidFill>
                  <a:srgbClr val="000000"/>
                </a:solidFill>
                <a:latin typeface="Coming Soon"/>
                <a:ea typeface="Coming Soon"/>
                <a:cs typeface="Coming Soon"/>
                <a:sym typeface="Coming Soon"/>
              </a:rPr>
              <a:t>/Swansea Blitz</a:t>
            </a:r>
            <a:endParaRPr lang="en-US" sz="1657" dirty="0">
              <a:solidFill>
                <a:srgbClr val="000000"/>
              </a:solidFill>
              <a:latin typeface="Coming Soon"/>
              <a:ea typeface="Coming Soon"/>
              <a:cs typeface="Coming Soon"/>
              <a:sym typeface="Coming Soon"/>
            </a:endParaRPr>
          </a:p>
        </p:txBody>
      </p:sp>
      <p:sp>
        <p:nvSpPr>
          <p:cNvPr id="32" name="TextBox 32">
            <a:extLst>
              <a:ext uri="{FF2B5EF4-FFF2-40B4-BE49-F238E27FC236}">
                <a16:creationId xmlns:a16="http://schemas.microsoft.com/office/drawing/2014/main" id="{04F63D86-7E57-ACBB-ACA8-9E69E628C102}"/>
              </a:ext>
            </a:extLst>
          </p:cNvPr>
          <p:cNvSpPr txBox="1"/>
          <p:nvPr/>
        </p:nvSpPr>
        <p:spPr>
          <a:xfrm>
            <a:off x="1210089" y="558446"/>
            <a:ext cx="2483427" cy="416076"/>
          </a:xfrm>
          <a:prstGeom prst="rect">
            <a:avLst/>
          </a:prstGeom>
        </p:spPr>
        <p:txBody>
          <a:bodyPr lIns="0" tIns="0" rIns="0" bIns="0" rtlCol="0" anchor="t">
            <a:spAutoFit/>
          </a:bodyPr>
          <a:lstStyle/>
          <a:p>
            <a:pPr algn="ctr">
              <a:lnSpc>
                <a:spcPts val="1660"/>
              </a:lnSpc>
            </a:pPr>
            <a:r>
              <a:rPr lang="en-US" sz="1185">
                <a:solidFill>
                  <a:srgbClr val="000000"/>
                </a:solidFill>
                <a:latin typeface="Coming Soon"/>
                <a:ea typeface="Coming Soon"/>
                <a:cs typeface="Coming Soon"/>
                <a:sym typeface="Coming Soon"/>
              </a:rPr>
              <a:t>Beth </a:t>
            </a:r>
            <a:r>
              <a:rPr lang="en-US" sz="1185" err="1">
                <a:solidFill>
                  <a:srgbClr val="000000"/>
                </a:solidFill>
                <a:latin typeface="Coming Soon"/>
                <a:ea typeface="Coming Soon"/>
                <a:cs typeface="Coming Soon"/>
                <a:sym typeface="Coming Soon"/>
              </a:rPr>
              <a:t>ydych</a:t>
            </a:r>
            <a:r>
              <a:rPr lang="en-US" sz="1185">
                <a:solidFill>
                  <a:srgbClr val="000000"/>
                </a:solidFill>
                <a:latin typeface="Coming Soon"/>
                <a:ea typeface="Coming Soon"/>
                <a:cs typeface="Coming Soon"/>
                <a:sym typeface="Coming Soon"/>
              </a:rPr>
              <a:t> </a:t>
            </a:r>
            <a:r>
              <a:rPr lang="en-US" sz="1185" err="1">
                <a:solidFill>
                  <a:srgbClr val="000000"/>
                </a:solidFill>
                <a:latin typeface="Coming Soon"/>
                <a:ea typeface="Coming Soon"/>
                <a:cs typeface="Coming Soon"/>
                <a:sym typeface="Coming Soon"/>
              </a:rPr>
              <a:t>chi’n</a:t>
            </a:r>
            <a:r>
              <a:rPr lang="en-US" sz="1185">
                <a:solidFill>
                  <a:srgbClr val="000000"/>
                </a:solidFill>
                <a:latin typeface="Coming Soon"/>
                <a:ea typeface="Coming Soon"/>
                <a:cs typeface="Coming Soon"/>
                <a:sym typeface="Coming Soon"/>
              </a:rPr>
              <a:t> </a:t>
            </a:r>
            <a:r>
              <a:rPr lang="en-US" sz="1185" err="1">
                <a:solidFill>
                  <a:srgbClr val="000000"/>
                </a:solidFill>
                <a:latin typeface="Coming Soon"/>
                <a:ea typeface="Coming Soon"/>
                <a:cs typeface="Coming Soon"/>
                <a:sym typeface="Coming Soon"/>
              </a:rPr>
              <a:t>ei</a:t>
            </a:r>
            <a:r>
              <a:rPr lang="en-US" sz="1185">
                <a:solidFill>
                  <a:srgbClr val="000000"/>
                </a:solidFill>
                <a:latin typeface="Coming Soon"/>
                <a:ea typeface="Coming Soon"/>
                <a:cs typeface="Coming Soon"/>
                <a:sym typeface="Coming Soon"/>
              </a:rPr>
              <a:t> </a:t>
            </a:r>
            <a:r>
              <a:rPr lang="en-US" sz="1185" err="1">
                <a:solidFill>
                  <a:srgbClr val="000000"/>
                </a:solidFill>
                <a:latin typeface="Coming Soon"/>
                <a:ea typeface="Coming Soon"/>
                <a:cs typeface="Coming Soon"/>
                <a:sym typeface="Coming Soon"/>
              </a:rPr>
              <a:t>wybod</a:t>
            </a:r>
            <a:r>
              <a:rPr lang="en-US" sz="1185">
                <a:solidFill>
                  <a:srgbClr val="000000"/>
                </a:solidFill>
                <a:latin typeface="Coming Soon"/>
                <a:ea typeface="Coming Soon"/>
                <a:cs typeface="Coming Soon"/>
                <a:sym typeface="Coming Soon"/>
              </a:rPr>
              <a:t>/</a:t>
            </a:r>
            <a:r>
              <a:rPr lang="en-US" sz="1185" err="1">
                <a:solidFill>
                  <a:srgbClr val="000000"/>
                </a:solidFill>
                <a:latin typeface="Coming Soon"/>
                <a:ea typeface="Coming Soon"/>
                <a:cs typeface="Coming Soon"/>
                <a:sym typeface="Coming Soon"/>
              </a:rPr>
              <a:t>meddwl</a:t>
            </a:r>
            <a:r>
              <a:rPr lang="en-US" sz="1185">
                <a:solidFill>
                  <a:srgbClr val="000000"/>
                </a:solidFill>
                <a:latin typeface="Coming Soon"/>
                <a:ea typeface="Coming Soon"/>
                <a:cs typeface="Coming Soon"/>
                <a:sym typeface="Coming Soon"/>
              </a:rPr>
              <a:t>?</a:t>
            </a:r>
          </a:p>
          <a:p>
            <a:pPr algn="ctr">
              <a:lnSpc>
                <a:spcPts val="1660"/>
              </a:lnSpc>
              <a:spcBef>
                <a:spcPct val="0"/>
              </a:spcBef>
            </a:pPr>
            <a:r>
              <a:rPr lang="en-US" sz="1185">
                <a:solidFill>
                  <a:srgbClr val="000000"/>
                </a:solidFill>
                <a:latin typeface="Coming Soon"/>
                <a:ea typeface="Coming Soon"/>
                <a:cs typeface="Coming Soon"/>
                <a:sym typeface="Coming Soon"/>
              </a:rPr>
              <a:t>What do you think/know?</a:t>
            </a:r>
          </a:p>
        </p:txBody>
      </p:sp>
      <p:sp>
        <p:nvSpPr>
          <p:cNvPr id="33" name="TextBox 33">
            <a:extLst>
              <a:ext uri="{FF2B5EF4-FFF2-40B4-BE49-F238E27FC236}">
                <a16:creationId xmlns:a16="http://schemas.microsoft.com/office/drawing/2014/main" id="{35940577-C548-B743-0A13-7F82A1C8B336}"/>
              </a:ext>
            </a:extLst>
          </p:cNvPr>
          <p:cNvSpPr txBox="1"/>
          <p:nvPr/>
        </p:nvSpPr>
        <p:spPr>
          <a:xfrm>
            <a:off x="4527905" y="478210"/>
            <a:ext cx="1468692" cy="560603"/>
          </a:xfrm>
          <a:prstGeom prst="rect">
            <a:avLst/>
          </a:prstGeom>
        </p:spPr>
        <p:txBody>
          <a:bodyPr lIns="0" tIns="0" rIns="0" bIns="0" rtlCol="0" anchor="t">
            <a:spAutoFit/>
          </a:bodyPr>
          <a:lstStyle/>
          <a:p>
            <a:pPr algn="ctr">
              <a:lnSpc>
                <a:spcPts val="1517"/>
              </a:lnSpc>
              <a:spcBef>
                <a:spcPct val="0"/>
              </a:spcBef>
            </a:pPr>
            <a:r>
              <a:rPr lang="en-US" sz="1083">
                <a:solidFill>
                  <a:srgbClr val="000000"/>
                </a:solidFill>
                <a:latin typeface="Coming Soon"/>
                <a:ea typeface="Coming Soon"/>
                <a:cs typeface="Coming Soon"/>
                <a:sym typeface="Coming Soon"/>
              </a:rPr>
              <a:t>Beth ydych chi’n gweld?What do you see?</a:t>
            </a:r>
          </a:p>
        </p:txBody>
      </p:sp>
      <p:sp>
        <p:nvSpPr>
          <p:cNvPr id="34" name="TextBox 34">
            <a:extLst>
              <a:ext uri="{FF2B5EF4-FFF2-40B4-BE49-F238E27FC236}">
                <a16:creationId xmlns:a16="http://schemas.microsoft.com/office/drawing/2014/main" id="{800BA068-E371-B4C1-C77B-2BE260A354F4}"/>
              </a:ext>
            </a:extLst>
          </p:cNvPr>
          <p:cNvSpPr txBox="1"/>
          <p:nvPr/>
        </p:nvSpPr>
        <p:spPr>
          <a:xfrm>
            <a:off x="6731954" y="503293"/>
            <a:ext cx="1538542" cy="397545"/>
          </a:xfrm>
          <a:prstGeom prst="rect">
            <a:avLst/>
          </a:prstGeom>
        </p:spPr>
        <p:txBody>
          <a:bodyPr lIns="0" tIns="0" rIns="0" bIns="0" rtlCol="0" anchor="t">
            <a:spAutoFit/>
          </a:bodyPr>
          <a:lstStyle/>
          <a:p>
            <a:pPr algn="ctr">
              <a:lnSpc>
                <a:spcPts val="1589"/>
              </a:lnSpc>
              <a:spcBef>
                <a:spcPct val="0"/>
              </a:spcBef>
            </a:pPr>
            <a:r>
              <a:rPr lang="en-US" sz="1135" dirty="0">
                <a:solidFill>
                  <a:srgbClr val="000000"/>
                </a:solidFill>
                <a:latin typeface="Coming Soon"/>
                <a:ea typeface="Coming Soon"/>
                <a:cs typeface="Coming Soon"/>
                <a:sym typeface="Coming Soon"/>
              </a:rPr>
              <a:t>Sut </a:t>
            </a:r>
            <a:r>
              <a:rPr lang="en-US" sz="1135" dirty="0" err="1">
                <a:solidFill>
                  <a:srgbClr val="000000"/>
                </a:solidFill>
                <a:latin typeface="Coming Soon"/>
                <a:ea typeface="Coming Soon"/>
                <a:cs typeface="Coming Soon"/>
                <a:sym typeface="Coming Soon"/>
              </a:rPr>
              <a:t>ydych</a:t>
            </a:r>
            <a:r>
              <a:rPr lang="en-US" sz="1135" dirty="0">
                <a:solidFill>
                  <a:srgbClr val="000000"/>
                </a:solidFill>
                <a:latin typeface="Coming Soon"/>
                <a:ea typeface="Coming Soon"/>
                <a:cs typeface="Coming Soon"/>
                <a:sym typeface="Coming Soon"/>
              </a:rPr>
              <a:t> </a:t>
            </a:r>
            <a:r>
              <a:rPr lang="en-US" sz="1135" dirty="0" err="1">
                <a:solidFill>
                  <a:srgbClr val="000000"/>
                </a:solidFill>
                <a:latin typeface="Coming Soon"/>
                <a:ea typeface="Coming Soon"/>
                <a:cs typeface="Coming Soon"/>
                <a:sym typeface="Coming Soon"/>
              </a:rPr>
              <a:t>chi’n</a:t>
            </a:r>
            <a:r>
              <a:rPr lang="en-US" sz="1135" dirty="0">
                <a:solidFill>
                  <a:srgbClr val="000000"/>
                </a:solidFill>
                <a:latin typeface="Coming Soon"/>
                <a:ea typeface="Coming Soon"/>
                <a:cs typeface="Coming Soon"/>
                <a:sym typeface="Coming Soon"/>
              </a:rPr>
              <a:t> </a:t>
            </a:r>
            <a:r>
              <a:rPr lang="en-US" sz="1135" dirty="0" err="1">
                <a:solidFill>
                  <a:srgbClr val="000000"/>
                </a:solidFill>
                <a:latin typeface="Coming Soon"/>
                <a:ea typeface="Coming Soon"/>
                <a:cs typeface="Coming Soon"/>
                <a:sym typeface="Coming Soon"/>
              </a:rPr>
              <a:t>teimlo</a:t>
            </a:r>
            <a:r>
              <a:rPr lang="en-US" sz="1135" dirty="0">
                <a:solidFill>
                  <a:srgbClr val="000000"/>
                </a:solidFill>
                <a:latin typeface="Coming Soon"/>
                <a:ea typeface="Coming Soon"/>
                <a:cs typeface="Coming Soon"/>
                <a:sym typeface="Coming Soon"/>
              </a:rPr>
              <a:t>? How do you feel?</a:t>
            </a:r>
          </a:p>
        </p:txBody>
      </p:sp>
      <p:sp>
        <p:nvSpPr>
          <p:cNvPr id="35" name="TextBox 35">
            <a:extLst>
              <a:ext uri="{FF2B5EF4-FFF2-40B4-BE49-F238E27FC236}">
                <a16:creationId xmlns:a16="http://schemas.microsoft.com/office/drawing/2014/main" id="{72396252-B159-6E15-C6A1-4898A9C2D0FC}"/>
              </a:ext>
            </a:extLst>
          </p:cNvPr>
          <p:cNvSpPr txBox="1"/>
          <p:nvPr/>
        </p:nvSpPr>
        <p:spPr>
          <a:xfrm>
            <a:off x="9049639" y="614241"/>
            <a:ext cx="1761885" cy="392608"/>
          </a:xfrm>
          <a:prstGeom prst="rect">
            <a:avLst/>
          </a:prstGeom>
        </p:spPr>
        <p:txBody>
          <a:bodyPr lIns="0" tIns="0" rIns="0" bIns="0" rtlCol="0" anchor="t">
            <a:spAutoFit/>
          </a:bodyPr>
          <a:lstStyle/>
          <a:p>
            <a:pPr algn="ctr">
              <a:lnSpc>
                <a:spcPts val="1611"/>
              </a:lnSpc>
              <a:spcBef>
                <a:spcPct val="0"/>
              </a:spcBef>
            </a:pPr>
            <a:r>
              <a:rPr lang="en-US" sz="1150">
                <a:solidFill>
                  <a:srgbClr val="000000"/>
                </a:solidFill>
                <a:latin typeface="Coming Soon"/>
                <a:ea typeface="Coming Soon"/>
                <a:cs typeface="Coming Soon"/>
                <a:sym typeface="Coming Soon"/>
              </a:rPr>
              <a:t>Beth </a:t>
            </a:r>
            <a:r>
              <a:rPr lang="en-US" sz="1150" err="1">
                <a:solidFill>
                  <a:srgbClr val="000000"/>
                </a:solidFill>
                <a:latin typeface="Coming Soon"/>
                <a:ea typeface="Coming Soon"/>
                <a:cs typeface="Coming Soon"/>
                <a:sym typeface="Coming Soon"/>
              </a:rPr>
              <a:t>yw</a:t>
            </a:r>
            <a:r>
              <a:rPr lang="en-US" sz="1150">
                <a:solidFill>
                  <a:srgbClr val="000000"/>
                </a:solidFill>
                <a:latin typeface="Coming Soon"/>
                <a:ea typeface="Coming Soon"/>
                <a:cs typeface="Coming Soon"/>
                <a:sym typeface="Coming Soon"/>
              </a:rPr>
              <a:t> </a:t>
            </a:r>
            <a:r>
              <a:rPr lang="en-US" sz="1150" err="1">
                <a:solidFill>
                  <a:srgbClr val="000000"/>
                </a:solidFill>
                <a:latin typeface="Coming Soon"/>
                <a:ea typeface="Coming Soon"/>
                <a:cs typeface="Coming Soon"/>
                <a:sym typeface="Coming Soon"/>
              </a:rPr>
              <a:t>eich</a:t>
            </a:r>
            <a:r>
              <a:rPr lang="en-US" sz="1150">
                <a:solidFill>
                  <a:srgbClr val="000000"/>
                </a:solidFill>
                <a:latin typeface="Coming Soon"/>
                <a:ea typeface="Coming Soon"/>
                <a:cs typeface="Coming Soon"/>
                <a:sym typeface="Coming Soon"/>
              </a:rPr>
              <a:t> </a:t>
            </a:r>
            <a:r>
              <a:rPr lang="en-US" sz="1150" err="1">
                <a:solidFill>
                  <a:srgbClr val="000000"/>
                </a:solidFill>
                <a:latin typeface="Coming Soon"/>
                <a:ea typeface="Coming Soon"/>
                <a:cs typeface="Coming Soon"/>
                <a:sym typeface="Coming Soon"/>
              </a:rPr>
              <a:t>dymuniad</a:t>
            </a:r>
            <a:r>
              <a:rPr lang="en-US" sz="1150">
                <a:solidFill>
                  <a:srgbClr val="000000"/>
                </a:solidFill>
                <a:latin typeface="Coming Soon"/>
                <a:ea typeface="Coming Soon"/>
                <a:cs typeface="Coming Soon"/>
                <a:sym typeface="Coming Soon"/>
              </a:rPr>
              <a:t>? What is your wish?</a:t>
            </a:r>
          </a:p>
        </p:txBody>
      </p:sp>
      <p:sp>
        <p:nvSpPr>
          <p:cNvPr id="36" name="TextBox 36">
            <a:extLst>
              <a:ext uri="{FF2B5EF4-FFF2-40B4-BE49-F238E27FC236}">
                <a16:creationId xmlns:a16="http://schemas.microsoft.com/office/drawing/2014/main" id="{927E847A-89FB-9D4C-EDA5-11DCD5E24663}"/>
              </a:ext>
            </a:extLst>
          </p:cNvPr>
          <p:cNvSpPr txBox="1"/>
          <p:nvPr/>
        </p:nvSpPr>
        <p:spPr>
          <a:xfrm>
            <a:off x="-150146" y="895451"/>
            <a:ext cx="9837269" cy="866969"/>
          </a:xfrm>
          <a:prstGeom prst="rect">
            <a:avLst/>
          </a:prstGeom>
        </p:spPr>
        <p:txBody>
          <a:bodyPr wrap="square" lIns="0" tIns="0" rIns="0" bIns="0" rtlCol="0" anchor="t">
            <a:spAutoFit/>
          </a:bodyPr>
          <a:lstStyle/>
          <a:p>
            <a:pPr algn="ctr">
              <a:lnSpc>
                <a:spcPts val="2333"/>
              </a:lnSpc>
              <a:spcBef>
                <a:spcPct val="0"/>
              </a:spcBef>
            </a:pPr>
            <a:r>
              <a:rPr lang="en-US" sz="1650" u="sng" dirty="0">
                <a:solidFill>
                  <a:srgbClr val="000000"/>
                </a:solidFill>
                <a:latin typeface="Coming Soon"/>
                <a:ea typeface="Coming Soon"/>
                <a:cs typeface="Coming Soon"/>
                <a:sym typeface="Coming Soon"/>
              </a:rPr>
              <a:t>Ein </a:t>
            </a:r>
            <a:r>
              <a:rPr lang="en-US" sz="1650" u="sng" dirty="0" err="1">
                <a:solidFill>
                  <a:srgbClr val="000000"/>
                </a:solidFill>
                <a:latin typeface="Coming Soon"/>
                <a:ea typeface="Coming Soon"/>
                <a:cs typeface="Coming Soon"/>
                <a:sym typeface="Coming Soon"/>
              </a:rPr>
              <a:t>Cwestiwn</a:t>
            </a:r>
            <a:r>
              <a:rPr lang="en-US" sz="1650" u="sng" dirty="0">
                <a:solidFill>
                  <a:srgbClr val="000000"/>
                </a:solidFill>
                <a:latin typeface="Coming Soon"/>
                <a:ea typeface="Coming Soon"/>
                <a:cs typeface="Coming Soon"/>
                <a:sym typeface="Coming Soon"/>
              </a:rPr>
              <a:t> Mawr / Our Big Question: </a:t>
            </a:r>
            <a:r>
              <a:rPr lang="en-US" sz="1650" u="sng" dirty="0" err="1">
                <a:solidFill>
                  <a:srgbClr val="000000"/>
                </a:solidFill>
                <a:latin typeface="Coming Soon"/>
                <a:ea typeface="Coming Soon"/>
                <a:cs typeface="Coming Soon"/>
                <a:sym typeface="Coming Soon"/>
              </a:rPr>
              <a:t>Rhyfel</a:t>
            </a:r>
            <a:r>
              <a:rPr lang="en-US" sz="1650" u="sng" dirty="0">
                <a:solidFill>
                  <a:srgbClr val="000000"/>
                </a:solidFill>
                <a:latin typeface="Coming Soon"/>
                <a:ea typeface="Coming Soon"/>
                <a:cs typeface="Coming Soon"/>
                <a:sym typeface="Coming Soon"/>
              </a:rPr>
              <a:t>- Pam </a:t>
            </a:r>
            <a:r>
              <a:rPr lang="en-US" sz="1650" u="sng" dirty="0" err="1">
                <a:solidFill>
                  <a:srgbClr val="000000"/>
                </a:solidFill>
                <a:latin typeface="Coming Soon"/>
                <a:ea typeface="Coming Soon"/>
                <a:cs typeface="Coming Soon"/>
                <a:sym typeface="Coming Soon"/>
              </a:rPr>
              <a:t>rhyfela</a:t>
            </a:r>
            <a:r>
              <a:rPr lang="en-US" sz="1650" u="sng" dirty="0">
                <a:solidFill>
                  <a:srgbClr val="000000"/>
                </a:solidFill>
                <a:latin typeface="Coming Soon"/>
                <a:ea typeface="Coming Soon"/>
                <a:cs typeface="Coming Soon"/>
                <a:sym typeface="Coming Soon"/>
              </a:rPr>
              <a:t>? At </a:t>
            </a:r>
            <a:r>
              <a:rPr lang="en-US" sz="1650" u="sng" dirty="0" err="1">
                <a:solidFill>
                  <a:srgbClr val="000000"/>
                </a:solidFill>
                <a:latin typeface="Coming Soon"/>
                <a:ea typeface="Coming Soon"/>
                <a:cs typeface="Coming Soon"/>
                <a:sym typeface="Coming Soon"/>
              </a:rPr>
              <a:t>ba</a:t>
            </a:r>
            <a:r>
              <a:rPr lang="en-US" sz="1650" u="sng" dirty="0">
                <a:solidFill>
                  <a:srgbClr val="000000"/>
                </a:solidFill>
                <a:latin typeface="Coming Soon"/>
                <a:ea typeface="Coming Soon"/>
                <a:cs typeface="Coming Soon"/>
                <a:sym typeface="Coming Soon"/>
              </a:rPr>
              <a:t> </a:t>
            </a:r>
            <a:r>
              <a:rPr lang="en-US" sz="1650" u="sng" dirty="0" err="1">
                <a:solidFill>
                  <a:srgbClr val="000000"/>
                </a:solidFill>
                <a:latin typeface="Coming Soon"/>
                <a:ea typeface="Coming Soon"/>
                <a:cs typeface="Coming Soon"/>
                <a:sym typeface="Coming Soon"/>
              </a:rPr>
              <a:t>bwrpas</a:t>
            </a:r>
            <a:r>
              <a:rPr lang="en-US" sz="1650" u="sng" dirty="0">
                <a:solidFill>
                  <a:srgbClr val="000000"/>
                </a:solidFill>
                <a:latin typeface="Coming Soon"/>
                <a:ea typeface="Coming Soon"/>
                <a:cs typeface="Coming Soon"/>
                <a:sym typeface="Coming Soon"/>
              </a:rPr>
              <a:t>?</a:t>
            </a:r>
            <a:endParaRPr lang="en-US" sz="1650" u="sng" dirty="0">
              <a:solidFill>
                <a:srgbClr val="000000"/>
              </a:solidFill>
              <a:highlight>
                <a:srgbClr val="FFFF00"/>
              </a:highlight>
              <a:latin typeface="Coming Soon"/>
              <a:ea typeface="Coming Soon"/>
              <a:cs typeface="Coming Soon"/>
            </a:endParaRPr>
          </a:p>
          <a:p>
            <a:pPr algn="ctr">
              <a:lnSpc>
                <a:spcPts val="2333"/>
              </a:lnSpc>
              <a:spcBef>
                <a:spcPct val="0"/>
              </a:spcBef>
            </a:pPr>
            <a:endParaRPr lang="en-US" sz="1666" u="sng" dirty="0">
              <a:solidFill>
                <a:srgbClr val="000000"/>
              </a:solidFill>
              <a:latin typeface="Coming Soon"/>
              <a:ea typeface="Coming Soon"/>
              <a:cs typeface="Coming Soon"/>
              <a:sym typeface="Coming Soon"/>
            </a:endParaRPr>
          </a:p>
          <a:p>
            <a:pPr algn="ctr">
              <a:lnSpc>
                <a:spcPts val="2333"/>
              </a:lnSpc>
              <a:spcBef>
                <a:spcPct val="0"/>
              </a:spcBef>
            </a:pPr>
            <a:endParaRPr lang="en-US" sz="1650" u="sng" dirty="0">
              <a:solidFill>
                <a:srgbClr val="000000"/>
              </a:solidFill>
              <a:latin typeface="Coming Soon"/>
              <a:ea typeface="Coming Soon"/>
              <a:cs typeface="Coming Soon"/>
            </a:endParaRPr>
          </a:p>
        </p:txBody>
      </p:sp>
      <p:sp>
        <p:nvSpPr>
          <p:cNvPr id="37" name="TextBox 37">
            <a:extLst>
              <a:ext uri="{FF2B5EF4-FFF2-40B4-BE49-F238E27FC236}">
                <a16:creationId xmlns:a16="http://schemas.microsoft.com/office/drawing/2014/main" id="{082FDBA7-7EA2-5345-E9CE-E00BB6612DE7}"/>
              </a:ext>
            </a:extLst>
          </p:cNvPr>
          <p:cNvSpPr txBox="1"/>
          <p:nvPr/>
        </p:nvSpPr>
        <p:spPr>
          <a:xfrm>
            <a:off x="1213876" y="4390932"/>
            <a:ext cx="4198583" cy="198068"/>
          </a:xfrm>
          <a:prstGeom prst="rect">
            <a:avLst/>
          </a:prstGeom>
        </p:spPr>
        <p:txBody>
          <a:bodyPr lIns="0" tIns="0" rIns="0" bIns="0" rtlCol="0" anchor="t">
            <a:spAutoFit/>
          </a:bodyPr>
          <a:lstStyle/>
          <a:p>
            <a:pPr algn="ctr">
              <a:lnSpc>
                <a:spcPts val="1660"/>
              </a:lnSpc>
              <a:spcBef>
                <a:spcPct val="0"/>
              </a:spcBef>
            </a:pPr>
            <a:r>
              <a:rPr lang="en-US" sz="1185" u="sng" dirty="0" err="1">
                <a:solidFill>
                  <a:srgbClr val="000000"/>
                </a:solidFill>
                <a:latin typeface="Coming Soon"/>
                <a:ea typeface="Coming Soon"/>
                <a:cs typeface="Coming Soon"/>
                <a:sym typeface="Coming Soon"/>
              </a:rPr>
              <a:t>Datganiadau</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o’r</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hyn</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sy’n</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bwysig</a:t>
            </a:r>
            <a:r>
              <a:rPr lang="en-US" sz="1185" u="sng" dirty="0">
                <a:solidFill>
                  <a:srgbClr val="000000"/>
                </a:solidFill>
                <a:latin typeface="Coming Soon"/>
                <a:ea typeface="Coming Soon"/>
                <a:cs typeface="Coming Soon"/>
                <a:sym typeface="Coming Soon"/>
              </a:rPr>
              <a:t> / What Matter Statements</a:t>
            </a:r>
          </a:p>
        </p:txBody>
      </p:sp>
      <p:sp>
        <p:nvSpPr>
          <p:cNvPr id="38" name="TextBox 38">
            <a:extLst>
              <a:ext uri="{FF2B5EF4-FFF2-40B4-BE49-F238E27FC236}">
                <a16:creationId xmlns:a16="http://schemas.microsoft.com/office/drawing/2014/main" id="{044DC9B4-AB6B-4505-E637-0551B41E2347}"/>
              </a:ext>
            </a:extLst>
          </p:cNvPr>
          <p:cNvSpPr txBox="1"/>
          <p:nvPr/>
        </p:nvSpPr>
        <p:spPr>
          <a:xfrm>
            <a:off x="1415724" y="5646695"/>
            <a:ext cx="4198583" cy="198068"/>
          </a:xfrm>
          <a:prstGeom prst="rect">
            <a:avLst/>
          </a:prstGeom>
        </p:spPr>
        <p:txBody>
          <a:bodyPr lIns="0" tIns="0" rIns="0" bIns="0" rtlCol="0" anchor="t">
            <a:spAutoFit/>
          </a:bodyPr>
          <a:lstStyle/>
          <a:p>
            <a:pPr algn="ctr">
              <a:lnSpc>
                <a:spcPts val="1660"/>
              </a:lnSpc>
              <a:spcBef>
                <a:spcPct val="0"/>
              </a:spcBef>
            </a:pPr>
            <a:r>
              <a:rPr lang="en-US" sz="1185" u="sng" err="1">
                <a:solidFill>
                  <a:srgbClr val="000000"/>
                </a:solidFill>
                <a:latin typeface="Coming Soon"/>
                <a:ea typeface="Coming Soon"/>
                <a:cs typeface="Coming Soon"/>
                <a:sym typeface="Coming Soon"/>
              </a:rPr>
              <a:t>Datganiadau</a:t>
            </a:r>
            <a:r>
              <a:rPr lang="en-US" sz="1185" u="sng">
                <a:solidFill>
                  <a:srgbClr val="000000"/>
                </a:solidFill>
                <a:latin typeface="Coming Soon"/>
                <a:ea typeface="Coming Soon"/>
                <a:cs typeface="Coming Soon"/>
                <a:sym typeface="Coming Soon"/>
              </a:rPr>
              <a:t> </a:t>
            </a:r>
            <a:r>
              <a:rPr lang="en-US" sz="1185" u="sng" err="1">
                <a:solidFill>
                  <a:srgbClr val="000000"/>
                </a:solidFill>
                <a:latin typeface="Coming Soon"/>
                <a:ea typeface="Coming Soon"/>
                <a:cs typeface="Coming Soon"/>
                <a:sym typeface="Coming Soon"/>
              </a:rPr>
              <a:t>o’r</a:t>
            </a:r>
            <a:r>
              <a:rPr lang="en-US" sz="1185" u="sng">
                <a:solidFill>
                  <a:srgbClr val="000000"/>
                </a:solidFill>
                <a:latin typeface="Coming Soon"/>
                <a:ea typeface="Coming Soon"/>
                <a:cs typeface="Coming Soon"/>
                <a:sym typeface="Coming Soon"/>
              </a:rPr>
              <a:t> </a:t>
            </a:r>
            <a:r>
              <a:rPr lang="en-US" sz="1185" u="sng" err="1">
                <a:solidFill>
                  <a:srgbClr val="000000"/>
                </a:solidFill>
                <a:latin typeface="Coming Soon"/>
                <a:ea typeface="Coming Soon"/>
                <a:cs typeface="Coming Soon"/>
                <a:sym typeface="Coming Soon"/>
              </a:rPr>
              <a:t>hyn</a:t>
            </a:r>
            <a:r>
              <a:rPr lang="en-US" sz="1185" u="sng">
                <a:solidFill>
                  <a:srgbClr val="000000"/>
                </a:solidFill>
                <a:latin typeface="Coming Soon"/>
                <a:ea typeface="Coming Soon"/>
                <a:cs typeface="Coming Soon"/>
                <a:sym typeface="Coming Soon"/>
              </a:rPr>
              <a:t> </a:t>
            </a:r>
            <a:r>
              <a:rPr lang="en-US" sz="1185" u="sng" err="1">
                <a:solidFill>
                  <a:srgbClr val="000000"/>
                </a:solidFill>
                <a:latin typeface="Coming Soon"/>
                <a:ea typeface="Coming Soon"/>
                <a:cs typeface="Coming Soon"/>
                <a:sym typeface="Coming Soon"/>
              </a:rPr>
              <a:t>sy’n</a:t>
            </a:r>
            <a:r>
              <a:rPr lang="en-US" sz="1185" u="sng">
                <a:solidFill>
                  <a:srgbClr val="000000"/>
                </a:solidFill>
                <a:latin typeface="Coming Soon"/>
                <a:ea typeface="Coming Soon"/>
                <a:cs typeface="Coming Soon"/>
                <a:sym typeface="Coming Soon"/>
              </a:rPr>
              <a:t> </a:t>
            </a:r>
            <a:r>
              <a:rPr lang="en-US" sz="1185" u="sng" err="1">
                <a:solidFill>
                  <a:srgbClr val="000000"/>
                </a:solidFill>
                <a:latin typeface="Coming Soon"/>
                <a:ea typeface="Coming Soon"/>
                <a:cs typeface="Coming Soon"/>
                <a:sym typeface="Coming Soon"/>
              </a:rPr>
              <a:t>bwysig</a:t>
            </a:r>
            <a:r>
              <a:rPr lang="en-US" sz="1185" u="sng">
                <a:solidFill>
                  <a:srgbClr val="000000"/>
                </a:solidFill>
                <a:latin typeface="Coming Soon"/>
                <a:ea typeface="Coming Soon"/>
                <a:cs typeface="Coming Soon"/>
                <a:sym typeface="Coming Soon"/>
              </a:rPr>
              <a:t> / What Matter Statements</a:t>
            </a:r>
          </a:p>
        </p:txBody>
      </p:sp>
      <p:sp>
        <p:nvSpPr>
          <p:cNvPr id="39" name="TextBox 39">
            <a:extLst>
              <a:ext uri="{FF2B5EF4-FFF2-40B4-BE49-F238E27FC236}">
                <a16:creationId xmlns:a16="http://schemas.microsoft.com/office/drawing/2014/main" id="{4B78B612-2B9F-F274-5433-16DBA64A5F05}"/>
              </a:ext>
            </a:extLst>
          </p:cNvPr>
          <p:cNvSpPr txBox="1"/>
          <p:nvPr/>
        </p:nvSpPr>
        <p:spPr>
          <a:xfrm>
            <a:off x="1204607" y="2771982"/>
            <a:ext cx="4198583" cy="198068"/>
          </a:xfrm>
          <a:prstGeom prst="rect">
            <a:avLst/>
          </a:prstGeom>
        </p:spPr>
        <p:txBody>
          <a:bodyPr lIns="0" tIns="0" rIns="0" bIns="0" rtlCol="0" anchor="t">
            <a:spAutoFit/>
          </a:bodyPr>
          <a:lstStyle/>
          <a:p>
            <a:pPr algn="ctr">
              <a:lnSpc>
                <a:spcPts val="1660"/>
              </a:lnSpc>
              <a:spcBef>
                <a:spcPct val="0"/>
              </a:spcBef>
            </a:pPr>
            <a:r>
              <a:rPr lang="en-US" sz="1185" u="sng" dirty="0" err="1">
                <a:solidFill>
                  <a:srgbClr val="000000"/>
                </a:solidFill>
                <a:latin typeface="Coming Soon"/>
                <a:ea typeface="Coming Soon"/>
                <a:cs typeface="Coming Soon"/>
                <a:sym typeface="Coming Soon"/>
              </a:rPr>
              <a:t>Datganiadau</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o’r</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hyn</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sy’n</a:t>
            </a:r>
            <a:r>
              <a:rPr lang="en-US" sz="1185" u="sng" dirty="0">
                <a:solidFill>
                  <a:srgbClr val="000000"/>
                </a:solidFill>
                <a:latin typeface="Coming Soon"/>
                <a:ea typeface="Coming Soon"/>
                <a:cs typeface="Coming Soon"/>
                <a:sym typeface="Coming Soon"/>
              </a:rPr>
              <a:t> </a:t>
            </a:r>
            <a:r>
              <a:rPr lang="en-US" sz="1185" u="sng" dirty="0" err="1">
                <a:solidFill>
                  <a:srgbClr val="000000"/>
                </a:solidFill>
                <a:latin typeface="Coming Soon"/>
                <a:ea typeface="Coming Soon"/>
                <a:cs typeface="Coming Soon"/>
                <a:sym typeface="Coming Soon"/>
              </a:rPr>
              <a:t>bwysig</a:t>
            </a:r>
            <a:r>
              <a:rPr lang="en-US" sz="1185" u="sng" dirty="0">
                <a:solidFill>
                  <a:srgbClr val="000000"/>
                </a:solidFill>
                <a:latin typeface="Coming Soon"/>
                <a:ea typeface="Coming Soon"/>
                <a:cs typeface="Coming Soon"/>
                <a:sym typeface="Coming Soon"/>
              </a:rPr>
              <a:t> / What Matter Statements</a:t>
            </a:r>
          </a:p>
        </p:txBody>
      </p:sp>
      <p:sp>
        <p:nvSpPr>
          <p:cNvPr id="41" name="TextBox 41">
            <a:extLst>
              <a:ext uri="{FF2B5EF4-FFF2-40B4-BE49-F238E27FC236}">
                <a16:creationId xmlns:a16="http://schemas.microsoft.com/office/drawing/2014/main" id="{637B2722-FF8D-6BE3-485A-2D61B4248880}"/>
              </a:ext>
            </a:extLst>
          </p:cNvPr>
          <p:cNvSpPr txBox="1"/>
          <p:nvPr/>
        </p:nvSpPr>
        <p:spPr>
          <a:xfrm>
            <a:off x="383029" y="5285340"/>
            <a:ext cx="1069347" cy="81112"/>
          </a:xfrm>
          <a:prstGeom prst="rect">
            <a:avLst/>
          </a:prstGeom>
        </p:spPr>
        <p:txBody>
          <a:bodyPr lIns="0" tIns="0" rIns="0" bIns="0" rtlCol="0" anchor="t">
            <a:spAutoFit/>
          </a:bodyPr>
          <a:lstStyle/>
          <a:p>
            <a:pPr algn="ctr">
              <a:lnSpc>
                <a:spcPts val="661"/>
              </a:lnSpc>
              <a:spcBef>
                <a:spcPct val="0"/>
              </a:spcBef>
            </a:pPr>
            <a:r>
              <a:rPr lang="en-US" sz="472">
                <a:solidFill>
                  <a:srgbClr val="000000"/>
                </a:solidFill>
                <a:latin typeface="Coming Soon"/>
                <a:ea typeface="Coming Soon"/>
                <a:cs typeface="Coming Soon"/>
                <a:sym typeface="Coming Soon"/>
              </a:rPr>
              <a:t>Iechyd a </a:t>
            </a:r>
            <a:r>
              <a:rPr lang="en-US" sz="472" err="1">
                <a:solidFill>
                  <a:srgbClr val="000000"/>
                </a:solidFill>
                <a:latin typeface="Coming Soon"/>
                <a:ea typeface="Coming Soon"/>
                <a:cs typeface="Coming Soon"/>
                <a:sym typeface="Coming Soon"/>
              </a:rPr>
              <a:t>Lles</a:t>
            </a:r>
            <a:r>
              <a:rPr lang="en-US" sz="472">
                <a:solidFill>
                  <a:srgbClr val="000000"/>
                </a:solidFill>
                <a:latin typeface="Coming Soon"/>
                <a:ea typeface="Coming Soon"/>
                <a:cs typeface="Coming Soon"/>
                <a:sym typeface="Coming Soon"/>
              </a:rPr>
              <a:t> / Health and Well-Being</a:t>
            </a:r>
          </a:p>
        </p:txBody>
      </p:sp>
      <p:grpSp>
        <p:nvGrpSpPr>
          <p:cNvPr id="42" name="Group 42">
            <a:extLst>
              <a:ext uri="{FF2B5EF4-FFF2-40B4-BE49-F238E27FC236}">
                <a16:creationId xmlns:a16="http://schemas.microsoft.com/office/drawing/2014/main" id="{F4C75723-A753-B815-3DC2-DCE18889741E}"/>
              </a:ext>
            </a:extLst>
          </p:cNvPr>
          <p:cNvGrpSpPr/>
          <p:nvPr/>
        </p:nvGrpSpPr>
        <p:grpSpPr>
          <a:xfrm>
            <a:off x="320071" y="6471222"/>
            <a:ext cx="1190669" cy="192256"/>
            <a:chOff x="0" y="0"/>
            <a:chExt cx="470388" cy="75953"/>
          </a:xfrm>
        </p:grpSpPr>
        <p:sp>
          <p:nvSpPr>
            <p:cNvPr id="43" name="Freeform 43">
              <a:extLst>
                <a:ext uri="{FF2B5EF4-FFF2-40B4-BE49-F238E27FC236}">
                  <a16:creationId xmlns:a16="http://schemas.microsoft.com/office/drawing/2014/main" id="{0D6C5448-49A3-A4E5-2104-22A12C4956D4}"/>
                </a:ext>
              </a:extLst>
            </p:cNvPr>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sz="1200"/>
            </a:p>
          </p:txBody>
        </p:sp>
        <p:sp>
          <p:nvSpPr>
            <p:cNvPr id="44" name="TextBox 44">
              <a:extLst>
                <a:ext uri="{FF2B5EF4-FFF2-40B4-BE49-F238E27FC236}">
                  <a16:creationId xmlns:a16="http://schemas.microsoft.com/office/drawing/2014/main" id="{51A1D238-FD34-EC96-4858-97441814D361}"/>
                </a:ext>
              </a:extLst>
            </p:cNvPr>
            <p:cNvSpPr txBox="1"/>
            <p:nvPr/>
          </p:nvSpPr>
          <p:spPr>
            <a:xfrm>
              <a:off x="0" y="-28575"/>
              <a:ext cx="470388" cy="104528"/>
            </a:xfrm>
            <a:prstGeom prst="rect">
              <a:avLst/>
            </a:prstGeom>
          </p:spPr>
          <p:txBody>
            <a:bodyPr lIns="33867" tIns="33867" rIns="33867" bIns="33867" rtlCol="0" anchor="ctr"/>
            <a:lstStyle/>
            <a:p>
              <a:pPr algn="ctr">
                <a:lnSpc>
                  <a:spcPts val="1660"/>
                </a:lnSpc>
              </a:pPr>
              <a:endParaRPr sz="1200"/>
            </a:p>
          </p:txBody>
        </p:sp>
      </p:grpSp>
      <p:sp>
        <p:nvSpPr>
          <p:cNvPr id="45" name="TextBox 45">
            <a:extLst>
              <a:ext uri="{FF2B5EF4-FFF2-40B4-BE49-F238E27FC236}">
                <a16:creationId xmlns:a16="http://schemas.microsoft.com/office/drawing/2014/main" id="{C599AFAA-580C-9CDA-844C-A2D30D155499}"/>
              </a:ext>
            </a:extLst>
          </p:cNvPr>
          <p:cNvSpPr txBox="1"/>
          <p:nvPr/>
        </p:nvSpPr>
        <p:spPr>
          <a:xfrm>
            <a:off x="375529" y="6496004"/>
            <a:ext cx="1069347" cy="170881"/>
          </a:xfrm>
          <a:prstGeom prst="rect">
            <a:avLst/>
          </a:prstGeom>
        </p:spPr>
        <p:txBody>
          <a:bodyPr lIns="0" tIns="0" rIns="0" bIns="0" rtlCol="0" anchor="t">
            <a:spAutoFit/>
          </a:bodyPr>
          <a:lstStyle/>
          <a:p>
            <a:pPr algn="ctr">
              <a:lnSpc>
                <a:spcPts val="661"/>
              </a:lnSpc>
              <a:spcBef>
                <a:spcPct val="0"/>
              </a:spcBef>
            </a:pPr>
            <a:r>
              <a:rPr lang="en-US" sz="472">
                <a:solidFill>
                  <a:srgbClr val="000000"/>
                </a:solidFill>
                <a:latin typeface="Coming Soon"/>
                <a:ea typeface="Coming Soon"/>
                <a:cs typeface="Coming Soon"/>
                <a:sym typeface="Coming Soon"/>
              </a:rPr>
              <a:t>Y </a:t>
            </a:r>
            <a:r>
              <a:rPr lang="en-US" sz="472" err="1">
                <a:solidFill>
                  <a:srgbClr val="000000"/>
                </a:solidFill>
                <a:latin typeface="Coming Soon"/>
                <a:ea typeface="Coming Soon"/>
                <a:cs typeface="Coming Soon"/>
                <a:sym typeface="Coming Soon"/>
              </a:rPr>
              <a:t>Celfyddydau</a:t>
            </a:r>
            <a:r>
              <a:rPr lang="en-US" sz="472">
                <a:solidFill>
                  <a:srgbClr val="000000"/>
                </a:solidFill>
                <a:latin typeface="Coming Soon"/>
                <a:ea typeface="Coming Soon"/>
                <a:cs typeface="Coming Soon"/>
                <a:sym typeface="Coming Soon"/>
              </a:rPr>
              <a:t> </a:t>
            </a:r>
            <a:r>
              <a:rPr lang="en-US" sz="472" err="1">
                <a:solidFill>
                  <a:srgbClr val="000000"/>
                </a:solidFill>
                <a:latin typeface="Coming Soon"/>
                <a:ea typeface="Coming Soon"/>
                <a:cs typeface="Coming Soon"/>
                <a:sym typeface="Coming Soon"/>
              </a:rPr>
              <a:t>Mynegiannol</a:t>
            </a:r>
            <a:r>
              <a:rPr lang="en-US" sz="472">
                <a:solidFill>
                  <a:srgbClr val="000000"/>
                </a:solidFill>
                <a:latin typeface="Coming Soon"/>
                <a:ea typeface="Coming Soon"/>
                <a:cs typeface="Coming Soon"/>
                <a:sym typeface="Coming Soon"/>
              </a:rPr>
              <a:t> / Expressive Arts</a:t>
            </a:r>
          </a:p>
        </p:txBody>
      </p:sp>
      <p:grpSp>
        <p:nvGrpSpPr>
          <p:cNvPr id="46" name="Group 46">
            <a:extLst>
              <a:ext uri="{FF2B5EF4-FFF2-40B4-BE49-F238E27FC236}">
                <a16:creationId xmlns:a16="http://schemas.microsoft.com/office/drawing/2014/main" id="{73A82068-E9AF-1BB0-8F54-F8963A26E2F9}"/>
              </a:ext>
            </a:extLst>
          </p:cNvPr>
          <p:cNvGrpSpPr/>
          <p:nvPr/>
        </p:nvGrpSpPr>
        <p:grpSpPr>
          <a:xfrm>
            <a:off x="283431" y="3813127"/>
            <a:ext cx="1190669" cy="192256"/>
            <a:chOff x="0" y="0"/>
            <a:chExt cx="470388" cy="75953"/>
          </a:xfrm>
        </p:grpSpPr>
        <p:sp>
          <p:nvSpPr>
            <p:cNvPr id="47" name="Freeform 47">
              <a:extLst>
                <a:ext uri="{FF2B5EF4-FFF2-40B4-BE49-F238E27FC236}">
                  <a16:creationId xmlns:a16="http://schemas.microsoft.com/office/drawing/2014/main" id="{2F990578-DC53-4DD2-D076-43C6D9FED29C}"/>
                </a:ext>
              </a:extLst>
            </p:cNvPr>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sz="1200"/>
            </a:p>
          </p:txBody>
        </p:sp>
        <p:sp>
          <p:nvSpPr>
            <p:cNvPr id="48" name="TextBox 48">
              <a:extLst>
                <a:ext uri="{FF2B5EF4-FFF2-40B4-BE49-F238E27FC236}">
                  <a16:creationId xmlns:a16="http://schemas.microsoft.com/office/drawing/2014/main" id="{3FC8ED5E-69B2-C10C-B01A-D6FD21E17DE1}"/>
                </a:ext>
              </a:extLst>
            </p:cNvPr>
            <p:cNvSpPr txBox="1"/>
            <p:nvPr/>
          </p:nvSpPr>
          <p:spPr>
            <a:xfrm>
              <a:off x="0" y="-28575"/>
              <a:ext cx="470388" cy="104528"/>
            </a:xfrm>
            <a:prstGeom prst="rect">
              <a:avLst/>
            </a:prstGeom>
          </p:spPr>
          <p:txBody>
            <a:bodyPr lIns="33867" tIns="33867" rIns="33867" bIns="33867" rtlCol="0" anchor="ctr"/>
            <a:lstStyle/>
            <a:p>
              <a:pPr algn="ctr">
                <a:lnSpc>
                  <a:spcPts val="1660"/>
                </a:lnSpc>
              </a:pPr>
              <a:endParaRPr sz="1200"/>
            </a:p>
          </p:txBody>
        </p:sp>
      </p:grpSp>
      <p:sp>
        <p:nvSpPr>
          <p:cNvPr id="49" name="TextBox 49">
            <a:extLst>
              <a:ext uri="{FF2B5EF4-FFF2-40B4-BE49-F238E27FC236}">
                <a16:creationId xmlns:a16="http://schemas.microsoft.com/office/drawing/2014/main" id="{B18C42F0-EDA2-C3C7-0F24-9306885C0D13}"/>
              </a:ext>
            </a:extLst>
          </p:cNvPr>
          <p:cNvSpPr txBox="1"/>
          <p:nvPr/>
        </p:nvSpPr>
        <p:spPr>
          <a:xfrm>
            <a:off x="360815" y="3881104"/>
            <a:ext cx="1069347" cy="81112"/>
          </a:xfrm>
          <a:prstGeom prst="rect">
            <a:avLst/>
          </a:prstGeom>
        </p:spPr>
        <p:txBody>
          <a:bodyPr lIns="0" tIns="0" rIns="0" bIns="0" rtlCol="0" anchor="t">
            <a:spAutoFit/>
          </a:bodyPr>
          <a:lstStyle/>
          <a:p>
            <a:pPr algn="ctr">
              <a:lnSpc>
                <a:spcPts val="661"/>
              </a:lnSpc>
              <a:spcBef>
                <a:spcPct val="0"/>
              </a:spcBef>
            </a:pPr>
            <a:r>
              <a:rPr lang="en-US" sz="472">
                <a:solidFill>
                  <a:srgbClr val="000000"/>
                </a:solidFill>
                <a:latin typeface="Coming Soon"/>
                <a:ea typeface="Coming Soon"/>
                <a:cs typeface="Coming Soon"/>
                <a:sym typeface="Coming Soon"/>
              </a:rPr>
              <a:t>Y </a:t>
            </a:r>
            <a:r>
              <a:rPr lang="en-US" sz="472" err="1">
                <a:solidFill>
                  <a:srgbClr val="000000"/>
                </a:solidFill>
                <a:latin typeface="Coming Soon"/>
                <a:ea typeface="Coming Soon"/>
                <a:cs typeface="Coming Soon"/>
                <a:sym typeface="Coming Soon"/>
              </a:rPr>
              <a:t>Dyniaethau</a:t>
            </a:r>
            <a:r>
              <a:rPr lang="en-US" sz="472">
                <a:solidFill>
                  <a:srgbClr val="000000"/>
                </a:solidFill>
                <a:latin typeface="Coming Soon"/>
                <a:ea typeface="Coming Soon"/>
                <a:cs typeface="Coming Soon"/>
                <a:sym typeface="Coming Soon"/>
              </a:rPr>
              <a:t> / Humanities</a:t>
            </a:r>
          </a:p>
        </p:txBody>
      </p:sp>
      <p:grpSp>
        <p:nvGrpSpPr>
          <p:cNvPr id="50" name="Group 50">
            <a:extLst>
              <a:ext uri="{FF2B5EF4-FFF2-40B4-BE49-F238E27FC236}">
                <a16:creationId xmlns:a16="http://schemas.microsoft.com/office/drawing/2014/main" id="{678C4494-B58C-BA8A-02B4-959C12201957}"/>
              </a:ext>
            </a:extLst>
          </p:cNvPr>
          <p:cNvGrpSpPr/>
          <p:nvPr/>
        </p:nvGrpSpPr>
        <p:grpSpPr>
          <a:xfrm>
            <a:off x="276379" y="2192127"/>
            <a:ext cx="1190669" cy="192256"/>
            <a:chOff x="0" y="0"/>
            <a:chExt cx="470388" cy="75953"/>
          </a:xfrm>
        </p:grpSpPr>
        <p:sp>
          <p:nvSpPr>
            <p:cNvPr id="51" name="Freeform 51">
              <a:extLst>
                <a:ext uri="{FF2B5EF4-FFF2-40B4-BE49-F238E27FC236}">
                  <a16:creationId xmlns:a16="http://schemas.microsoft.com/office/drawing/2014/main" id="{91B84BC3-59F2-582D-2BAE-4EA600971539}"/>
                </a:ext>
              </a:extLst>
            </p:cNvPr>
            <p:cNvSpPr/>
            <p:nvPr/>
          </p:nvSpPr>
          <p:spPr>
            <a:xfrm>
              <a:off x="0" y="0"/>
              <a:ext cx="470388" cy="75953"/>
            </a:xfrm>
            <a:custGeom>
              <a:avLst/>
              <a:gdLst/>
              <a:ahLst/>
              <a:cxnLst/>
              <a:rect l="l" t="t" r="r" b="b"/>
              <a:pathLst>
                <a:path w="470388" h="75953">
                  <a:moveTo>
                    <a:pt x="37977" y="0"/>
                  </a:moveTo>
                  <a:lnTo>
                    <a:pt x="432411" y="0"/>
                  </a:lnTo>
                  <a:cubicBezTo>
                    <a:pt x="453385" y="0"/>
                    <a:pt x="470388" y="17003"/>
                    <a:pt x="470388" y="37977"/>
                  </a:cubicBezTo>
                  <a:lnTo>
                    <a:pt x="470388" y="37977"/>
                  </a:lnTo>
                  <a:cubicBezTo>
                    <a:pt x="470388" y="58950"/>
                    <a:pt x="453385" y="75953"/>
                    <a:pt x="432411" y="75953"/>
                  </a:cubicBezTo>
                  <a:lnTo>
                    <a:pt x="37977" y="75953"/>
                  </a:lnTo>
                  <a:cubicBezTo>
                    <a:pt x="17003" y="75953"/>
                    <a:pt x="0" y="58950"/>
                    <a:pt x="0" y="37977"/>
                  </a:cubicBezTo>
                  <a:lnTo>
                    <a:pt x="0" y="37977"/>
                  </a:lnTo>
                  <a:cubicBezTo>
                    <a:pt x="0" y="17003"/>
                    <a:pt x="17003" y="0"/>
                    <a:pt x="37977" y="0"/>
                  </a:cubicBezTo>
                  <a:close/>
                </a:path>
              </a:pathLst>
            </a:custGeom>
            <a:solidFill>
              <a:srgbClr val="FFFFFF"/>
            </a:solidFill>
            <a:ln w="9525" cap="rnd">
              <a:solidFill>
                <a:srgbClr val="000000"/>
              </a:solidFill>
              <a:prstDash val="solid"/>
              <a:round/>
            </a:ln>
          </p:spPr>
          <p:txBody>
            <a:bodyPr/>
            <a:lstStyle/>
            <a:p>
              <a:endParaRPr lang="en-GB" sz="1200"/>
            </a:p>
          </p:txBody>
        </p:sp>
        <p:sp>
          <p:nvSpPr>
            <p:cNvPr id="52" name="TextBox 52">
              <a:extLst>
                <a:ext uri="{FF2B5EF4-FFF2-40B4-BE49-F238E27FC236}">
                  <a16:creationId xmlns:a16="http://schemas.microsoft.com/office/drawing/2014/main" id="{81463E30-DD25-7923-1044-809C713490E5}"/>
                </a:ext>
              </a:extLst>
            </p:cNvPr>
            <p:cNvSpPr txBox="1"/>
            <p:nvPr/>
          </p:nvSpPr>
          <p:spPr>
            <a:xfrm>
              <a:off x="0" y="-28575"/>
              <a:ext cx="470388" cy="104528"/>
            </a:xfrm>
            <a:prstGeom prst="rect">
              <a:avLst/>
            </a:prstGeom>
          </p:spPr>
          <p:txBody>
            <a:bodyPr lIns="33867" tIns="33867" rIns="33867" bIns="33867" rtlCol="0" anchor="ctr"/>
            <a:lstStyle/>
            <a:p>
              <a:pPr algn="ctr">
                <a:lnSpc>
                  <a:spcPts val="1660"/>
                </a:lnSpc>
              </a:pPr>
              <a:endParaRPr sz="1200"/>
            </a:p>
          </p:txBody>
        </p:sp>
      </p:grpSp>
      <p:sp>
        <p:nvSpPr>
          <p:cNvPr id="53" name="TextBox 53">
            <a:extLst>
              <a:ext uri="{FF2B5EF4-FFF2-40B4-BE49-F238E27FC236}">
                <a16:creationId xmlns:a16="http://schemas.microsoft.com/office/drawing/2014/main" id="{122617EC-DE6D-7704-4855-FE0284FEBC3E}"/>
              </a:ext>
            </a:extLst>
          </p:cNvPr>
          <p:cNvSpPr txBox="1"/>
          <p:nvPr/>
        </p:nvSpPr>
        <p:spPr>
          <a:xfrm>
            <a:off x="344091" y="2204449"/>
            <a:ext cx="1069347" cy="170881"/>
          </a:xfrm>
          <a:prstGeom prst="rect">
            <a:avLst/>
          </a:prstGeom>
        </p:spPr>
        <p:txBody>
          <a:bodyPr lIns="0" tIns="0" rIns="0" bIns="0" rtlCol="0" anchor="t">
            <a:spAutoFit/>
          </a:bodyPr>
          <a:lstStyle/>
          <a:p>
            <a:pPr algn="ctr">
              <a:lnSpc>
                <a:spcPts val="661"/>
              </a:lnSpc>
              <a:spcBef>
                <a:spcPct val="0"/>
              </a:spcBef>
            </a:pPr>
            <a:r>
              <a:rPr lang="en-US" sz="472" dirty="0" err="1">
                <a:solidFill>
                  <a:srgbClr val="000000"/>
                </a:solidFill>
                <a:latin typeface="Coming Soon"/>
                <a:ea typeface="Coming Soon"/>
                <a:cs typeface="Coming Soon"/>
                <a:sym typeface="Coming Soon"/>
              </a:rPr>
              <a:t>Gwyddoniaeth</a:t>
            </a:r>
            <a:r>
              <a:rPr lang="en-US" sz="472" dirty="0">
                <a:solidFill>
                  <a:srgbClr val="000000"/>
                </a:solidFill>
                <a:latin typeface="Coming Soon"/>
                <a:ea typeface="Coming Soon"/>
                <a:cs typeface="Coming Soon"/>
                <a:sym typeface="Coming Soon"/>
              </a:rPr>
              <a:t> a </a:t>
            </a:r>
            <a:r>
              <a:rPr lang="en-US" sz="472" dirty="0" err="1">
                <a:solidFill>
                  <a:srgbClr val="000000"/>
                </a:solidFill>
                <a:latin typeface="Coming Soon"/>
                <a:ea typeface="Coming Soon"/>
                <a:cs typeface="Coming Soon"/>
                <a:sym typeface="Coming Soon"/>
              </a:rPr>
              <a:t>Thechnoleg</a:t>
            </a:r>
            <a:r>
              <a:rPr lang="en-US" sz="472" dirty="0">
                <a:solidFill>
                  <a:srgbClr val="000000"/>
                </a:solidFill>
                <a:latin typeface="Coming Soon"/>
                <a:ea typeface="Coming Soon"/>
                <a:cs typeface="Coming Soon"/>
                <a:sym typeface="Coming Soon"/>
              </a:rPr>
              <a:t> / Science and Technology</a:t>
            </a:r>
          </a:p>
        </p:txBody>
      </p:sp>
      <p:sp>
        <p:nvSpPr>
          <p:cNvPr id="54" name="TextBox 53">
            <a:extLst>
              <a:ext uri="{FF2B5EF4-FFF2-40B4-BE49-F238E27FC236}">
                <a16:creationId xmlns:a16="http://schemas.microsoft.com/office/drawing/2014/main" id="{3E2655CF-9B14-08ED-5751-284E79C5472B}"/>
              </a:ext>
            </a:extLst>
          </p:cNvPr>
          <p:cNvSpPr txBox="1"/>
          <p:nvPr/>
        </p:nvSpPr>
        <p:spPr>
          <a:xfrm>
            <a:off x="1387681" y="4557133"/>
            <a:ext cx="10808771" cy="1604841"/>
          </a:xfrm>
          <a:prstGeom prst="rect">
            <a:avLst/>
          </a:prstGeom>
          <a:noFill/>
        </p:spPr>
        <p:txBody>
          <a:bodyPr wrap="square" lIns="91440" tIns="45720" rIns="91440" bIns="45720" rtlCol="0" anchor="t">
            <a:spAutoFit/>
          </a:bodyPr>
          <a:lstStyle/>
          <a:p>
            <a:r>
              <a:rPr lang="en-GB" sz="800" dirty="0" err="1">
                <a:latin typeface="Segoe UI"/>
                <a:cs typeface="Segoe UI"/>
              </a:rPr>
              <a:t>Bydd</a:t>
            </a:r>
            <a:r>
              <a:rPr lang="en-GB" sz="800" dirty="0">
                <a:latin typeface="Segoe UI"/>
                <a:cs typeface="Segoe UI"/>
              </a:rPr>
              <a:t> y plant </a:t>
            </a:r>
            <a:r>
              <a:rPr lang="en-GB" sz="800" dirty="0" err="1">
                <a:latin typeface="Segoe UI"/>
                <a:cs typeface="Segoe UI"/>
              </a:rPr>
              <a:t>yn</a:t>
            </a:r>
            <a:r>
              <a:rPr lang="en-GB" sz="800" dirty="0">
                <a:latin typeface="Segoe UI"/>
                <a:cs typeface="Segoe UI"/>
              </a:rPr>
              <a:t> </a:t>
            </a:r>
            <a:r>
              <a:rPr lang="en-GB" sz="800" dirty="0" err="1">
                <a:latin typeface="Segoe UI"/>
                <a:cs typeface="Segoe UI"/>
              </a:rPr>
              <a:t>archwilio</a:t>
            </a:r>
            <a:r>
              <a:rPr lang="en-GB" sz="800" dirty="0">
                <a:latin typeface="Segoe UI"/>
                <a:cs typeface="Segoe UI"/>
              </a:rPr>
              <a:t> </a:t>
            </a:r>
            <a:r>
              <a:rPr lang="en-GB" sz="800" dirty="0" err="1">
                <a:latin typeface="Segoe UI"/>
                <a:cs typeface="Segoe UI"/>
              </a:rPr>
              <a:t>ymgyrch</a:t>
            </a:r>
            <a:r>
              <a:rPr lang="en-GB" sz="800" dirty="0">
                <a:latin typeface="Segoe UI"/>
                <a:cs typeface="Segoe UI"/>
              </a:rPr>
              <a:t> </a:t>
            </a:r>
            <a:r>
              <a:rPr lang="en-GB" sz="800" b="1" dirty="0" err="1">
                <a:latin typeface="Segoe UI"/>
                <a:cs typeface="Segoe UI"/>
              </a:rPr>
              <a:t>Cloddio</a:t>
            </a:r>
            <a:r>
              <a:rPr lang="en-GB" sz="800" b="1" dirty="0">
                <a:latin typeface="Segoe UI"/>
                <a:cs typeface="Segoe UI"/>
              </a:rPr>
              <a:t> </a:t>
            </a:r>
            <a:r>
              <a:rPr lang="en-GB" sz="800" b="1" dirty="0" err="1">
                <a:latin typeface="Segoe UI"/>
                <a:cs typeface="Segoe UI"/>
              </a:rPr>
              <a:t>dros</a:t>
            </a:r>
            <a:r>
              <a:rPr lang="en-GB" sz="800" b="1" dirty="0">
                <a:latin typeface="Segoe UI"/>
                <a:cs typeface="Segoe UI"/>
              </a:rPr>
              <a:t> </a:t>
            </a:r>
            <a:r>
              <a:rPr lang="en-GB" sz="800" b="1" dirty="0" err="1">
                <a:latin typeface="Segoe UI"/>
                <a:cs typeface="Segoe UI"/>
              </a:rPr>
              <a:t>Fuddugoliaeth</a:t>
            </a:r>
            <a:r>
              <a:rPr lang="en-GB" sz="800" b="1" dirty="0">
                <a:latin typeface="Segoe UI"/>
                <a:cs typeface="Segoe UI"/>
              </a:rPr>
              <a:t> (Dig for Victory)</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darganfod</a:t>
            </a:r>
            <a:r>
              <a:rPr lang="en-GB" sz="800" dirty="0">
                <a:latin typeface="Segoe UI"/>
                <a:cs typeface="Segoe UI"/>
              </a:rPr>
              <a:t> </a:t>
            </a:r>
            <a:r>
              <a:rPr lang="en-GB" sz="800" dirty="0" err="1">
                <a:latin typeface="Segoe UI"/>
                <a:cs typeface="Segoe UI"/>
              </a:rPr>
              <a:t>sut</a:t>
            </a:r>
            <a:r>
              <a:rPr lang="en-GB" sz="800" dirty="0">
                <a:latin typeface="Segoe UI"/>
                <a:cs typeface="Segoe UI"/>
              </a:rPr>
              <a:t> yr </a:t>
            </a:r>
            <a:r>
              <a:rPr lang="en-GB" sz="800" dirty="0" err="1">
                <a:latin typeface="Segoe UI"/>
                <a:cs typeface="Segoe UI"/>
              </a:rPr>
              <a:t>effeithiodd</a:t>
            </a:r>
            <a:r>
              <a:rPr lang="en-GB" sz="800" dirty="0">
                <a:latin typeface="Segoe UI"/>
                <a:cs typeface="Segoe UI"/>
              </a:rPr>
              <a:t> </a:t>
            </a:r>
            <a:r>
              <a:rPr lang="en-GB" sz="800" dirty="0" err="1">
                <a:latin typeface="Segoe UI"/>
                <a:cs typeface="Segoe UI"/>
              </a:rPr>
              <a:t>dogni</a:t>
            </a:r>
            <a:r>
              <a:rPr lang="en-GB" sz="800" dirty="0">
                <a:latin typeface="Segoe UI"/>
                <a:cs typeface="Segoe UI"/>
              </a:rPr>
              <a:t> </a:t>
            </a:r>
            <a:r>
              <a:rPr lang="en-GB" sz="800" dirty="0" err="1">
                <a:latin typeface="Segoe UI"/>
                <a:cs typeface="Segoe UI"/>
              </a:rPr>
              <a:t>ar</a:t>
            </a:r>
            <a:r>
              <a:rPr lang="en-GB" sz="800" dirty="0">
                <a:latin typeface="Segoe UI"/>
                <a:cs typeface="Segoe UI"/>
              </a:rPr>
              <a:t> </a:t>
            </a:r>
            <a:r>
              <a:rPr lang="en-GB" sz="800" dirty="0" err="1">
                <a:latin typeface="Segoe UI"/>
                <a:cs typeface="Segoe UI"/>
              </a:rPr>
              <a:t>fywyd</a:t>
            </a:r>
            <a:r>
              <a:rPr lang="en-GB" sz="800" dirty="0">
                <a:latin typeface="Segoe UI"/>
                <a:cs typeface="Segoe UI"/>
              </a:rPr>
              <a:t> bob </a:t>
            </a:r>
            <a:r>
              <a:rPr lang="en-GB" sz="800" dirty="0" err="1">
                <a:latin typeface="Segoe UI"/>
                <a:cs typeface="Segoe UI"/>
              </a:rPr>
              <a:t>dydd</a:t>
            </a:r>
            <a:r>
              <a:rPr lang="en-GB" sz="800" dirty="0">
                <a:latin typeface="Segoe UI"/>
                <a:cs typeface="Segoe UI"/>
              </a:rPr>
              <a:t>, ac </a:t>
            </a:r>
            <a:r>
              <a:rPr lang="en-GB" sz="800" dirty="0" err="1">
                <a:latin typeface="Segoe UI"/>
                <a:cs typeface="Segoe UI"/>
              </a:rPr>
              <a:t>yn</a:t>
            </a:r>
            <a:r>
              <a:rPr lang="en-GB" sz="800" dirty="0">
                <a:latin typeface="Segoe UI"/>
                <a:cs typeface="Segoe UI"/>
              </a:rPr>
              <a:t> </a:t>
            </a:r>
            <a:r>
              <a:rPr lang="en-GB" sz="800" dirty="0" err="1">
                <a:latin typeface="Segoe UI"/>
                <a:cs typeface="Segoe UI"/>
              </a:rPr>
              <a:t>ymchwilio</a:t>
            </a:r>
            <a:r>
              <a:rPr lang="en-GB" sz="800" dirty="0">
                <a:latin typeface="Segoe UI"/>
                <a:cs typeface="Segoe UI"/>
              </a:rPr>
              <a:t> </a:t>
            </a:r>
            <a:r>
              <a:rPr lang="en-GB" sz="800" dirty="0" err="1">
                <a:latin typeface="Segoe UI"/>
                <a:cs typeface="Segoe UI"/>
              </a:rPr>
              <a:t>i</a:t>
            </a:r>
            <a:r>
              <a:rPr lang="en-GB" sz="800" dirty="0">
                <a:latin typeface="Segoe UI"/>
                <a:cs typeface="Segoe UI"/>
              </a:rPr>
              <a:t> </a:t>
            </a:r>
            <a:r>
              <a:rPr lang="en-GB" sz="800" dirty="0" err="1">
                <a:latin typeface="Segoe UI"/>
                <a:cs typeface="Segoe UI"/>
              </a:rPr>
              <a:t>sut</a:t>
            </a:r>
            <a:r>
              <a:rPr lang="en-GB" sz="800" dirty="0">
                <a:latin typeface="Segoe UI"/>
                <a:cs typeface="Segoe UI"/>
              </a:rPr>
              <a:t> yr </a:t>
            </a:r>
            <a:r>
              <a:rPr lang="en-GB" sz="800" dirty="0" err="1">
                <a:latin typeface="Segoe UI"/>
                <a:cs typeface="Segoe UI"/>
              </a:rPr>
              <a:t>oedd</a:t>
            </a:r>
            <a:r>
              <a:rPr lang="en-GB" sz="800" dirty="0">
                <a:latin typeface="Segoe UI"/>
                <a:cs typeface="Segoe UI"/>
              </a:rPr>
              <a:t> </a:t>
            </a:r>
            <a:r>
              <a:rPr lang="en-GB" sz="800" dirty="0" err="1">
                <a:latin typeface="Segoe UI"/>
                <a:cs typeface="Segoe UI"/>
              </a:rPr>
              <a:t>teuluoedd</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cydweithio</a:t>
            </a:r>
            <a:r>
              <a:rPr lang="en-GB" sz="800" dirty="0">
                <a:latin typeface="Segoe UI"/>
                <a:cs typeface="Segoe UI"/>
              </a:rPr>
              <a:t> </a:t>
            </a:r>
            <a:r>
              <a:rPr lang="en-GB" sz="800" dirty="0" err="1">
                <a:latin typeface="Segoe UI"/>
                <a:cs typeface="Segoe UI"/>
              </a:rPr>
              <a:t>i</a:t>
            </a:r>
            <a:r>
              <a:rPr lang="en-GB" sz="800" dirty="0">
                <a:latin typeface="Segoe UI"/>
                <a:cs typeface="Segoe UI"/>
              </a:rPr>
              <a:t> </a:t>
            </a:r>
            <a:r>
              <a:rPr lang="en-GB" sz="800" dirty="0" err="1">
                <a:latin typeface="Segoe UI"/>
                <a:cs typeface="Segoe UI"/>
              </a:rPr>
              <a:t>gefnogi</a:t>
            </a:r>
            <a:r>
              <a:rPr lang="en-GB" sz="800" dirty="0">
                <a:latin typeface="Segoe UI"/>
                <a:cs typeface="Segoe UI"/>
              </a:rPr>
              <a:t> </a:t>
            </a:r>
            <a:r>
              <a:rPr lang="en-GB" sz="800" dirty="0" err="1">
                <a:latin typeface="Segoe UI"/>
                <a:cs typeface="Segoe UI"/>
              </a:rPr>
              <a:t>ymdrech</a:t>
            </a:r>
            <a:r>
              <a:rPr lang="en-GB" sz="800" dirty="0">
                <a:latin typeface="Segoe UI"/>
                <a:cs typeface="Segoe UI"/>
              </a:rPr>
              <a:t> y </a:t>
            </a:r>
            <a:r>
              <a:rPr lang="en-GB" sz="800" dirty="0" err="1">
                <a:latin typeface="Segoe UI"/>
                <a:cs typeface="Segoe UI"/>
              </a:rPr>
              <a:t>rhyfel</a:t>
            </a:r>
            <a:r>
              <a:rPr lang="en-GB" sz="800" dirty="0">
                <a:latin typeface="Segoe UI"/>
                <a:cs typeface="Segoe UI"/>
              </a:rPr>
              <a:t>. </a:t>
            </a:r>
            <a:r>
              <a:rPr lang="en-GB" sz="800" dirty="0" err="1">
                <a:latin typeface="Segoe UI"/>
                <a:cs typeface="Segoe UI"/>
              </a:rPr>
              <a:t>Trwy'r</a:t>
            </a:r>
            <a:r>
              <a:rPr lang="en-GB" sz="800" dirty="0">
                <a:latin typeface="Segoe UI"/>
                <a:cs typeface="Segoe UI"/>
              </a:rPr>
              <a:t> </a:t>
            </a:r>
            <a:r>
              <a:rPr lang="en-GB" sz="800" dirty="0" err="1">
                <a:latin typeface="Segoe UI"/>
                <a:cs typeface="Segoe UI"/>
              </a:rPr>
              <a:t>dysgu</a:t>
            </a:r>
            <a:r>
              <a:rPr lang="en-GB" sz="800" dirty="0">
                <a:latin typeface="Segoe UI"/>
                <a:cs typeface="Segoe UI"/>
              </a:rPr>
              <a:t> </a:t>
            </a:r>
            <a:r>
              <a:rPr lang="en-GB" sz="800" dirty="0" err="1">
                <a:latin typeface="Segoe UI"/>
                <a:cs typeface="Segoe UI"/>
              </a:rPr>
              <a:t>hwn</a:t>
            </a:r>
            <a:r>
              <a:rPr lang="en-GB" sz="800" dirty="0">
                <a:latin typeface="Segoe UI"/>
                <a:cs typeface="Segoe UI"/>
              </a:rPr>
              <a:t>, </a:t>
            </a:r>
            <a:r>
              <a:rPr lang="en-GB" sz="800" dirty="0" err="1">
                <a:latin typeface="Segoe UI"/>
                <a:cs typeface="Segoe UI"/>
              </a:rPr>
              <a:t>byddant</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datblygu</a:t>
            </a:r>
            <a:r>
              <a:rPr lang="en-GB" sz="800" dirty="0">
                <a:latin typeface="Segoe UI"/>
                <a:cs typeface="Segoe UI"/>
              </a:rPr>
              <a:t> </a:t>
            </a:r>
            <a:r>
              <a:rPr lang="en-GB" sz="800" dirty="0" err="1">
                <a:latin typeface="Segoe UI"/>
                <a:cs typeface="Segoe UI"/>
              </a:rPr>
              <a:t>dealltwriaeth</a:t>
            </a:r>
            <a:r>
              <a:rPr lang="en-GB" sz="800" dirty="0">
                <a:latin typeface="Segoe UI"/>
                <a:cs typeface="Segoe UI"/>
              </a:rPr>
              <a:t> </a:t>
            </a:r>
            <a:r>
              <a:rPr lang="en-GB" sz="800" dirty="0" err="1">
                <a:latin typeface="Segoe UI"/>
                <a:cs typeface="Segoe UI"/>
              </a:rPr>
              <a:t>o'r</a:t>
            </a:r>
            <a:r>
              <a:rPr lang="en-GB" sz="800" dirty="0">
                <a:latin typeface="Segoe UI"/>
                <a:cs typeface="Segoe UI"/>
              </a:rPr>
              <a:t> </a:t>
            </a:r>
            <a:r>
              <a:rPr lang="en-GB" sz="800" dirty="0" err="1">
                <a:latin typeface="Segoe UI"/>
                <a:cs typeface="Segoe UI"/>
              </a:rPr>
              <a:t>heriau</a:t>
            </a:r>
            <a:r>
              <a:rPr lang="en-GB" sz="800" dirty="0">
                <a:latin typeface="Segoe UI"/>
                <a:cs typeface="Segoe UI"/>
              </a:rPr>
              <a:t>, y </a:t>
            </a:r>
            <a:r>
              <a:rPr lang="en-GB" sz="800" dirty="0" err="1">
                <a:latin typeface="Segoe UI"/>
                <a:cs typeface="Segoe UI"/>
              </a:rPr>
              <a:t>gwydnwch</a:t>
            </a:r>
            <a:r>
              <a:rPr lang="en-GB" sz="800" dirty="0">
                <a:latin typeface="Segoe UI"/>
                <a:cs typeface="Segoe UI"/>
              </a:rPr>
              <a:t> </a:t>
            </a:r>
            <a:r>
              <a:rPr lang="en-GB" sz="800" dirty="0" err="1">
                <a:latin typeface="Segoe UI"/>
                <a:cs typeface="Segoe UI"/>
              </a:rPr>
              <a:t>a'r</a:t>
            </a:r>
            <a:r>
              <a:rPr lang="en-GB" sz="800" dirty="0">
                <a:latin typeface="Segoe UI"/>
                <a:cs typeface="Segoe UI"/>
              </a:rPr>
              <a:t> </a:t>
            </a:r>
            <a:r>
              <a:rPr lang="en-GB" sz="800" dirty="0" err="1">
                <a:latin typeface="Segoe UI"/>
                <a:cs typeface="Segoe UI"/>
              </a:rPr>
              <a:t>ysbryd</a:t>
            </a:r>
            <a:r>
              <a:rPr lang="en-GB" sz="800" dirty="0">
                <a:latin typeface="Segoe UI"/>
                <a:cs typeface="Segoe UI"/>
              </a:rPr>
              <a:t> </a:t>
            </a:r>
            <a:r>
              <a:rPr lang="en-GB" sz="800" dirty="0" err="1">
                <a:latin typeface="Segoe UI"/>
                <a:cs typeface="Segoe UI"/>
              </a:rPr>
              <a:t>cymunedol</a:t>
            </a:r>
            <a:r>
              <a:rPr lang="en-GB" sz="800" dirty="0">
                <a:latin typeface="Segoe UI"/>
                <a:cs typeface="Segoe UI"/>
              </a:rPr>
              <a:t> a </a:t>
            </a:r>
            <a:r>
              <a:rPr lang="en-GB" sz="800" dirty="0" err="1">
                <a:latin typeface="Segoe UI"/>
                <a:cs typeface="Segoe UI"/>
              </a:rPr>
              <a:t>ddangoswyd</a:t>
            </a:r>
            <a:r>
              <a:rPr lang="en-GB" sz="800" dirty="0">
                <a:latin typeface="Segoe UI"/>
                <a:cs typeface="Segoe UI"/>
              </a:rPr>
              <a:t> </a:t>
            </a:r>
            <a:r>
              <a:rPr lang="en-GB" sz="800" dirty="0" err="1">
                <a:latin typeface="Segoe UI"/>
                <a:cs typeface="Segoe UI"/>
              </a:rPr>
              <a:t>gan</a:t>
            </a:r>
            <a:r>
              <a:rPr lang="en-GB" sz="800" dirty="0">
                <a:latin typeface="Segoe UI"/>
                <a:cs typeface="Segoe UI"/>
              </a:rPr>
              <a:t> </a:t>
            </a:r>
            <a:r>
              <a:rPr lang="en-GB" sz="800" dirty="0" err="1">
                <a:latin typeface="Segoe UI"/>
                <a:cs typeface="Segoe UI"/>
              </a:rPr>
              <a:t>bobl</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ystod</a:t>
            </a:r>
            <a:r>
              <a:rPr lang="en-GB" sz="800" dirty="0">
                <a:latin typeface="Segoe UI"/>
                <a:cs typeface="Segoe UI"/>
              </a:rPr>
              <a:t> </a:t>
            </a:r>
            <a:r>
              <a:rPr lang="en-GB" sz="800" dirty="0" err="1">
                <a:latin typeface="Segoe UI"/>
                <a:cs typeface="Segoe UI"/>
              </a:rPr>
              <a:t>cyfnod</a:t>
            </a:r>
            <a:r>
              <a:rPr lang="en-GB" sz="800" dirty="0">
                <a:latin typeface="Segoe UI"/>
                <a:cs typeface="Segoe UI"/>
              </a:rPr>
              <a:t> y </a:t>
            </a:r>
            <a:r>
              <a:rPr lang="en-GB" sz="800" dirty="0" err="1">
                <a:latin typeface="Segoe UI"/>
                <a:cs typeface="Segoe UI"/>
              </a:rPr>
              <a:t>rhyfel</a:t>
            </a:r>
            <a:r>
              <a:rPr lang="en-GB" sz="800" dirty="0">
                <a:latin typeface="Segoe UI"/>
                <a:cs typeface="Segoe UI"/>
              </a:rPr>
              <a:t>.</a:t>
            </a:r>
            <a:endParaRPr lang="en-US" sz="800" dirty="0"/>
          </a:p>
          <a:p>
            <a:r>
              <a:rPr lang="en-GB" sz="800" dirty="0" err="1">
                <a:latin typeface="Segoe UI"/>
                <a:cs typeface="Segoe UI"/>
              </a:rPr>
              <a:t>Bydd</a:t>
            </a:r>
            <a:r>
              <a:rPr lang="en-GB" sz="800" dirty="0">
                <a:latin typeface="Segoe UI"/>
                <a:cs typeface="Segoe UI"/>
              </a:rPr>
              <a:t> y plant </a:t>
            </a:r>
            <a:r>
              <a:rPr lang="en-GB" sz="800" dirty="0" err="1">
                <a:latin typeface="Segoe UI"/>
                <a:cs typeface="Segoe UI"/>
              </a:rPr>
              <a:t>yn</a:t>
            </a:r>
            <a:r>
              <a:rPr lang="en-GB" sz="800" dirty="0">
                <a:latin typeface="Segoe UI"/>
                <a:cs typeface="Segoe UI"/>
              </a:rPr>
              <a:t> </a:t>
            </a:r>
            <a:r>
              <a:rPr lang="en-GB" sz="800" dirty="0" err="1">
                <a:latin typeface="Segoe UI"/>
                <a:cs typeface="Segoe UI"/>
              </a:rPr>
              <a:t>cael</a:t>
            </a:r>
            <a:r>
              <a:rPr lang="en-GB" sz="800" dirty="0">
                <a:latin typeface="Segoe UI"/>
                <a:cs typeface="Segoe UI"/>
              </a:rPr>
              <a:t> </a:t>
            </a:r>
            <a:r>
              <a:rPr lang="en-GB" sz="800" dirty="0" err="1">
                <a:latin typeface="Segoe UI"/>
                <a:cs typeface="Segoe UI"/>
              </a:rPr>
              <a:t>cyfle</a:t>
            </a:r>
            <a:r>
              <a:rPr lang="en-GB" sz="800" dirty="0">
                <a:latin typeface="Segoe UI"/>
                <a:cs typeface="Segoe UI"/>
              </a:rPr>
              <a:t> </a:t>
            </a:r>
            <a:r>
              <a:rPr lang="en-GB" sz="800" dirty="0" err="1">
                <a:latin typeface="Segoe UI"/>
                <a:cs typeface="Segoe UI"/>
              </a:rPr>
              <a:t>i</a:t>
            </a:r>
            <a:r>
              <a:rPr lang="en-GB" sz="800" dirty="0">
                <a:latin typeface="Segoe UI"/>
                <a:cs typeface="Segoe UI"/>
              </a:rPr>
              <a:t> </a:t>
            </a:r>
            <a:r>
              <a:rPr lang="en-GB" sz="800" dirty="0" err="1">
                <a:latin typeface="Segoe UI"/>
                <a:cs typeface="Segoe UI"/>
              </a:rPr>
              <a:t>weithio</a:t>
            </a:r>
            <a:r>
              <a:rPr lang="en-GB" sz="800" dirty="0">
                <a:latin typeface="Segoe UI"/>
                <a:cs typeface="Segoe UI"/>
              </a:rPr>
              <a:t> </a:t>
            </a:r>
            <a:r>
              <a:rPr lang="en-GB" sz="800" dirty="0" err="1">
                <a:latin typeface="Segoe UI"/>
                <a:cs typeface="Segoe UI"/>
              </a:rPr>
              <a:t>gyda</a:t>
            </a:r>
            <a:r>
              <a:rPr lang="en-GB" sz="800" dirty="0">
                <a:latin typeface="Segoe UI"/>
                <a:cs typeface="Segoe UI"/>
              </a:rPr>
              <a:t> </a:t>
            </a:r>
            <a:r>
              <a:rPr lang="en-GB" sz="800" dirty="0" err="1">
                <a:latin typeface="Segoe UI"/>
                <a:cs typeface="Segoe UI"/>
              </a:rPr>
              <a:t>chyllideb</a:t>
            </a:r>
            <a:r>
              <a:rPr lang="en-GB" sz="800" dirty="0">
                <a:latin typeface="Segoe UI"/>
                <a:cs typeface="Segoe UI"/>
              </a:rPr>
              <a:t> ac </a:t>
            </a:r>
            <a:r>
              <a:rPr lang="en-GB" sz="800" dirty="0" err="1">
                <a:latin typeface="Segoe UI"/>
                <a:cs typeface="Segoe UI"/>
              </a:rPr>
              <a:t>yn</a:t>
            </a:r>
            <a:r>
              <a:rPr lang="en-GB" sz="800" dirty="0">
                <a:latin typeface="Segoe UI"/>
                <a:cs typeface="Segoe UI"/>
              </a:rPr>
              <a:t> </a:t>
            </a:r>
            <a:r>
              <a:rPr lang="en-GB" sz="800" dirty="0" err="1">
                <a:latin typeface="Segoe UI"/>
                <a:cs typeface="Segoe UI"/>
              </a:rPr>
              <a:t>mesur</a:t>
            </a:r>
            <a:r>
              <a:rPr lang="en-GB" sz="800" dirty="0">
                <a:latin typeface="Segoe UI"/>
                <a:cs typeface="Segoe UI"/>
              </a:rPr>
              <a:t> </a:t>
            </a:r>
            <a:r>
              <a:rPr lang="en-GB" sz="800" dirty="0" err="1">
                <a:latin typeface="Segoe UI"/>
                <a:cs typeface="Segoe UI"/>
              </a:rPr>
              <a:t>cynhwysion</a:t>
            </a:r>
            <a:r>
              <a:rPr lang="en-GB" sz="800" dirty="0">
                <a:latin typeface="Segoe UI"/>
                <a:cs typeface="Segoe UI"/>
              </a:rPr>
              <a:t> </a:t>
            </a:r>
            <a:r>
              <a:rPr lang="en-GB" sz="800" dirty="0" err="1">
                <a:latin typeface="Segoe UI"/>
                <a:cs typeface="Segoe UI"/>
              </a:rPr>
              <a:t>i</a:t>
            </a:r>
            <a:r>
              <a:rPr lang="en-GB" sz="800" dirty="0">
                <a:latin typeface="Segoe UI"/>
                <a:cs typeface="Segoe UI"/>
              </a:rPr>
              <a:t> </a:t>
            </a:r>
            <a:r>
              <a:rPr lang="en-GB" sz="800" dirty="0" err="1">
                <a:latin typeface="Segoe UI"/>
                <a:cs typeface="Segoe UI"/>
              </a:rPr>
              <a:t>baratoi</a:t>
            </a:r>
            <a:r>
              <a:rPr lang="en-GB" sz="800" dirty="0">
                <a:latin typeface="Segoe UI"/>
                <a:cs typeface="Segoe UI"/>
              </a:rPr>
              <a:t> </a:t>
            </a:r>
            <a:r>
              <a:rPr lang="en-GB" sz="800" dirty="0" err="1">
                <a:latin typeface="Segoe UI"/>
                <a:cs typeface="Segoe UI"/>
              </a:rPr>
              <a:t>pryd</a:t>
            </a:r>
            <a:r>
              <a:rPr lang="en-GB" sz="800" dirty="0">
                <a:latin typeface="Segoe UI"/>
                <a:cs typeface="Segoe UI"/>
              </a:rPr>
              <a:t> o </a:t>
            </a:r>
            <a:r>
              <a:rPr lang="en-GB" sz="800" dirty="0" err="1">
                <a:latin typeface="Segoe UI"/>
                <a:cs typeface="Segoe UI"/>
              </a:rPr>
              <a:t>fwyd</a:t>
            </a:r>
            <a:r>
              <a:rPr lang="en-GB" sz="800" dirty="0">
                <a:latin typeface="Segoe UI"/>
                <a:cs typeface="Segoe UI"/>
              </a:rPr>
              <a:t> </a:t>
            </a:r>
            <a:r>
              <a:rPr lang="en-GB" sz="800" dirty="0" err="1">
                <a:latin typeface="Segoe UI"/>
                <a:cs typeface="Segoe UI"/>
              </a:rPr>
              <a:t>i</a:t>
            </a:r>
            <a:r>
              <a:rPr lang="en-GB" sz="800" dirty="0">
                <a:latin typeface="Segoe UI"/>
                <a:cs typeface="Segoe UI"/>
              </a:rPr>
              <a:t> </a:t>
            </a:r>
            <a:r>
              <a:rPr lang="en-GB" sz="800" dirty="0" err="1">
                <a:latin typeface="Segoe UI"/>
                <a:cs typeface="Segoe UI"/>
              </a:rPr>
              <a:t>deulu</a:t>
            </a:r>
            <a:r>
              <a:rPr lang="en-GB" sz="800" dirty="0">
                <a:latin typeface="Segoe UI"/>
                <a:cs typeface="Segoe UI"/>
              </a:rPr>
              <a:t> o </a:t>
            </a:r>
            <a:r>
              <a:rPr lang="en-GB" sz="800" dirty="0" err="1">
                <a:latin typeface="Segoe UI"/>
                <a:cs typeface="Segoe UI"/>
              </a:rPr>
              <a:t>fewn</a:t>
            </a:r>
            <a:r>
              <a:rPr lang="en-GB" sz="800" dirty="0">
                <a:latin typeface="Segoe UI"/>
                <a:cs typeface="Segoe UI"/>
              </a:rPr>
              <a:t> </a:t>
            </a:r>
            <a:r>
              <a:rPr lang="en-GB" sz="800" dirty="0" err="1">
                <a:latin typeface="Segoe UI"/>
                <a:cs typeface="Segoe UI"/>
              </a:rPr>
              <a:t>cyfyngiadau</a:t>
            </a:r>
            <a:r>
              <a:rPr lang="en-GB" sz="800" dirty="0">
                <a:latin typeface="Segoe UI"/>
                <a:cs typeface="Segoe UI"/>
              </a:rPr>
              <a:t> </a:t>
            </a:r>
            <a:r>
              <a:rPr lang="en-GB" sz="800" dirty="0" err="1">
                <a:latin typeface="Segoe UI"/>
                <a:cs typeface="Segoe UI"/>
              </a:rPr>
              <a:t>dogni</a:t>
            </a:r>
            <a:r>
              <a:rPr lang="en-GB" sz="800" dirty="0">
                <a:latin typeface="Segoe UI"/>
                <a:cs typeface="Segoe UI"/>
              </a:rPr>
              <a:t>. </a:t>
            </a:r>
            <a:r>
              <a:rPr lang="en-GB" sz="800" dirty="0" err="1">
                <a:latin typeface="Segoe UI"/>
                <a:cs typeface="Segoe UI"/>
              </a:rPr>
              <a:t>Bydd</a:t>
            </a:r>
            <a:r>
              <a:rPr lang="en-GB" sz="800" dirty="0">
                <a:latin typeface="Segoe UI"/>
                <a:cs typeface="Segoe UI"/>
              </a:rPr>
              <a:t> </a:t>
            </a:r>
            <a:r>
              <a:rPr lang="en-GB" sz="800" dirty="0" err="1">
                <a:latin typeface="Segoe UI"/>
                <a:cs typeface="Segoe UI"/>
              </a:rPr>
              <a:t>hyn</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eu</a:t>
            </a:r>
            <a:r>
              <a:rPr lang="en-GB" sz="800" dirty="0">
                <a:latin typeface="Segoe UI"/>
                <a:cs typeface="Segoe UI"/>
              </a:rPr>
              <a:t> </a:t>
            </a:r>
            <a:r>
              <a:rPr lang="en-GB" sz="800" dirty="0" err="1">
                <a:latin typeface="Segoe UI"/>
                <a:cs typeface="Segoe UI"/>
              </a:rPr>
              <a:t>helpu</a:t>
            </a:r>
            <a:r>
              <a:rPr lang="en-GB" sz="800" dirty="0">
                <a:latin typeface="Segoe UI"/>
                <a:cs typeface="Segoe UI"/>
              </a:rPr>
              <a:t> </a:t>
            </a:r>
            <a:r>
              <a:rPr lang="en-GB" sz="800" dirty="0" err="1">
                <a:latin typeface="Segoe UI"/>
                <a:cs typeface="Segoe UI"/>
              </a:rPr>
              <a:t>i</a:t>
            </a:r>
            <a:r>
              <a:rPr lang="en-GB" sz="800" dirty="0">
                <a:latin typeface="Segoe UI"/>
                <a:cs typeface="Segoe UI"/>
              </a:rPr>
              <a:t> </a:t>
            </a:r>
            <a:r>
              <a:rPr lang="en-GB" sz="800" dirty="0" err="1">
                <a:latin typeface="Segoe UI"/>
                <a:cs typeface="Segoe UI"/>
              </a:rPr>
              <a:t>ddeall</a:t>
            </a:r>
            <a:r>
              <a:rPr lang="en-GB" sz="800" dirty="0">
                <a:latin typeface="Segoe UI"/>
                <a:cs typeface="Segoe UI"/>
              </a:rPr>
              <a:t> yr </a:t>
            </a:r>
            <a:r>
              <a:rPr lang="en-GB" sz="800" dirty="0" err="1">
                <a:latin typeface="Segoe UI"/>
                <a:cs typeface="Segoe UI"/>
              </a:rPr>
              <a:t>heriau</a:t>
            </a:r>
            <a:r>
              <a:rPr lang="en-GB" sz="800" dirty="0">
                <a:latin typeface="Segoe UI"/>
                <a:cs typeface="Segoe UI"/>
              </a:rPr>
              <a:t> </a:t>
            </a:r>
            <a:r>
              <a:rPr lang="en-GB" sz="800" dirty="0" err="1">
                <a:latin typeface="Segoe UI"/>
                <a:cs typeface="Segoe UI"/>
              </a:rPr>
              <a:t>roedd</a:t>
            </a:r>
            <a:r>
              <a:rPr lang="en-GB" sz="800" dirty="0">
                <a:latin typeface="Segoe UI"/>
                <a:cs typeface="Segoe UI"/>
              </a:rPr>
              <a:t> </a:t>
            </a:r>
            <a:r>
              <a:rPr lang="en-GB" sz="800" dirty="0" err="1">
                <a:latin typeface="Segoe UI"/>
                <a:cs typeface="Segoe UI"/>
              </a:rPr>
              <a:t>teuluoedd</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eu</a:t>
            </a:r>
            <a:r>
              <a:rPr lang="en-GB" sz="800" dirty="0">
                <a:latin typeface="Segoe UI"/>
                <a:cs typeface="Segoe UI"/>
              </a:rPr>
              <a:t> </a:t>
            </a:r>
            <a:r>
              <a:rPr lang="en-GB" sz="800" dirty="0" err="1">
                <a:latin typeface="Segoe UI"/>
                <a:cs typeface="Segoe UI"/>
              </a:rPr>
              <a:t>hwynebu</a:t>
            </a:r>
            <a:r>
              <a:rPr lang="en-GB" sz="800" dirty="0">
                <a:latin typeface="Segoe UI"/>
                <a:cs typeface="Segoe UI"/>
              </a:rPr>
              <a:t> </a:t>
            </a:r>
            <a:r>
              <a:rPr lang="en-GB" sz="800" dirty="0" err="1">
                <a:latin typeface="Segoe UI"/>
                <a:cs typeface="Segoe UI"/>
              </a:rPr>
              <a:t>wrth</a:t>
            </a:r>
            <a:r>
              <a:rPr lang="en-GB" sz="800" dirty="0">
                <a:latin typeface="Segoe UI"/>
                <a:cs typeface="Segoe UI"/>
              </a:rPr>
              <a:t> </a:t>
            </a:r>
            <a:r>
              <a:rPr lang="en-GB" sz="800" dirty="0" err="1">
                <a:latin typeface="Segoe UI"/>
                <a:cs typeface="Segoe UI"/>
              </a:rPr>
              <a:t>reoli</a:t>
            </a:r>
            <a:r>
              <a:rPr lang="en-GB" sz="800" dirty="0">
                <a:latin typeface="Segoe UI"/>
                <a:cs typeface="Segoe UI"/>
              </a:rPr>
              <a:t> </a:t>
            </a:r>
            <a:r>
              <a:rPr lang="en-GB" sz="800" dirty="0" err="1">
                <a:latin typeface="Segoe UI"/>
                <a:cs typeface="Segoe UI"/>
              </a:rPr>
              <a:t>adnoddau</a:t>
            </a:r>
            <a:r>
              <a:rPr lang="en-GB" sz="800" dirty="0">
                <a:latin typeface="Segoe UI"/>
                <a:cs typeface="Segoe UI"/>
              </a:rPr>
              <a:t> </a:t>
            </a:r>
            <a:r>
              <a:rPr lang="en-GB" sz="800" dirty="0" err="1">
                <a:latin typeface="Segoe UI"/>
                <a:cs typeface="Segoe UI"/>
              </a:rPr>
              <a:t>cyfyngedig</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ystod</a:t>
            </a:r>
            <a:r>
              <a:rPr lang="en-GB" sz="800" dirty="0">
                <a:latin typeface="Segoe UI"/>
                <a:cs typeface="Segoe UI"/>
              </a:rPr>
              <a:t> y </a:t>
            </a:r>
            <a:r>
              <a:rPr lang="en-GB" sz="800" dirty="0" err="1">
                <a:latin typeface="Segoe UI"/>
                <a:cs typeface="Segoe UI"/>
              </a:rPr>
              <a:t>rhyfel</a:t>
            </a:r>
            <a:r>
              <a:rPr lang="en-GB" sz="800" dirty="0">
                <a:latin typeface="Segoe UI"/>
                <a:cs typeface="Segoe UI"/>
              </a:rPr>
              <a:t>.</a:t>
            </a:r>
            <a:endParaRPr lang="en-GB" sz="800" dirty="0"/>
          </a:p>
          <a:p>
            <a:r>
              <a:rPr lang="en-GB" sz="800" err="1">
                <a:latin typeface="Segoe UI"/>
                <a:cs typeface="Segoe UI"/>
              </a:rPr>
              <a:t>Bydd</a:t>
            </a:r>
            <a:r>
              <a:rPr lang="en-GB" sz="800" dirty="0">
                <a:latin typeface="Segoe UI"/>
                <a:cs typeface="Segoe UI"/>
              </a:rPr>
              <a:t> y plant </a:t>
            </a:r>
            <a:r>
              <a:rPr lang="en-GB" sz="800" dirty="0" err="1">
                <a:latin typeface="Segoe UI"/>
                <a:cs typeface="Segoe UI"/>
              </a:rPr>
              <a:t>yn</a:t>
            </a:r>
            <a:r>
              <a:rPr lang="en-GB" sz="800" dirty="0">
                <a:latin typeface="Segoe UI"/>
                <a:cs typeface="Segoe UI"/>
              </a:rPr>
              <a:t> </a:t>
            </a:r>
            <a:r>
              <a:rPr lang="en-GB" sz="800" dirty="0" err="1">
                <a:latin typeface="Segoe UI"/>
                <a:cs typeface="Segoe UI"/>
              </a:rPr>
              <a:t>ymchwilio</a:t>
            </a:r>
            <a:r>
              <a:rPr lang="en-GB" sz="800" dirty="0">
                <a:latin typeface="Segoe UI"/>
                <a:cs typeface="Segoe UI"/>
              </a:rPr>
              <a:t> </a:t>
            </a:r>
            <a:r>
              <a:rPr lang="en-GB" sz="800" dirty="0" err="1">
                <a:latin typeface="Segoe UI"/>
                <a:cs typeface="Segoe UI"/>
              </a:rPr>
              <a:t>i</a:t>
            </a:r>
            <a:r>
              <a:rPr lang="en-GB" sz="800" dirty="0">
                <a:latin typeface="Segoe UI"/>
                <a:cs typeface="Segoe UI"/>
              </a:rPr>
              <a:t> </a:t>
            </a:r>
            <a:r>
              <a:rPr lang="en-GB" sz="800" dirty="0" err="1">
                <a:latin typeface="Segoe UI"/>
                <a:cs typeface="Segoe UI"/>
              </a:rPr>
              <a:t>wahanol</a:t>
            </a:r>
            <a:r>
              <a:rPr lang="en-GB" sz="800" dirty="0">
                <a:latin typeface="Segoe UI"/>
                <a:cs typeface="Segoe UI"/>
              </a:rPr>
              <a:t> </a:t>
            </a:r>
            <a:r>
              <a:rPr lang="en-GB" sz="800" dirty="0" err="1">
                <a:latin typeface="Segoe UI"/>
                <a:cs typeface="Segoe UI"/>
              </a:rPr>
              <a:t>grefyddau</a:t>
            </a:r>
            <a:r>
              <a:rPr lang="en-GB" sz="800" dirty="0">
                <a:latin typeface="Segoe UI"/>
                <a:cs typeface="Segoe UI"/>
              </a:rPr>
              <a:t>, </a:t>
            </a:r>
            <a:r>
              <a:rPr lang="en-GB" sz="800" dirty="0" err="1">
                <a:latin typeface="Segoe UI"/>
                <a:cs typeface="Segoe UI"/>
              </a:rPr>
              <a:t>gan</a:t>
            </a:r>
            <a:r>
              <a:rPr lang="en-GB" sz="800" dirty="0">
                <a:latin typeface="Segoe UI"/>
                <a:cs typeface="Segoe UI"/>
              </a:rPr>
              <a:t> </a:t>
            </a:r>
            <a:r>
              <a:rPr lang="en-GB" sz="800" dirty="0" err="1">
                <a:latin typeface="Segoe UI"/>
                <a:cs typeface="Segoe UI"/>
              </a:rPr>
              <a:t>gynnwys</a:t>
            </a:r>
            <a:r>
              <a:rPr lang="en-GB" sz="800" dirty="0">
                <a:latin typeface="Segoe UI"/>
                <a:cs typeface="Segoe UI"/>
              </a:rPr>
              <a:t> </a:t>
            </a:r>
            <a:r>
              <a:rPr lang="en-GB" sz="800" b="1" err="1">
                <a:latin typeface="Segoe UI"/>
                <a:cs typeface="Segoe UI"/>
              </a:rPr>
              <a:t>Cristnogaeth</a:t>
            </a:r>
            <a:r>
              <a:rPr lang="en-GB" sz="800" b="1" dirty="0">
                <a:latin typeface="Segoe UI"/>
                <a:cs typeface="Segoe UI"/>
              </a:rPr>
              <a:t>, </a:t>
            </a:r>
            <a:r>
              <a:rPr lang="en-GB" sz="800" b="1" err="1">
                <a:latin typeface="Segoe UI"/>
                <a:cs typeface="Segoe UI"/>
              </a:rPr>
              <a:t>Hindŵaeth</a:t>
            </a:r>
            <a:r>
              <a:rPr lang="en-GB" sz="800" dirty="0">
                <a:latin typeface="Segoe UI"/>
                <a:cs typeface="Segoe UI"/>
              </a:rPr>
              <a:t> ac </a:t>
            </a:r>
            <a:r>
              <a:rPr lang="en-GB" sz="800" b="1" dirty="0">
                <a:latin typeface="Segoe UI"/>
                <a:cs typeface="Segoe UI"/>
              </a:rPr>
              <a:t>Islam</a:t>
            </a:r>
            <a:r>
              <a:rPr lang="en-GB" sz="800" dirty="0">
                <a:latin typeface="Segoe UI"/>
                <a:cs typeface="Segoe UI"/>
              </a:rPr>
              <a:t>, </a:t>
            </a:r>
            <a:r>
              <a:rPr lang="en-GB" sz="800" err="1">
                <a:latin typeface="Segoe UI"/>
                <a:cs typeface="Segoe UI"/>
              </a:rPr>
              <a:t>gan</a:t>
            </a:r>
            <a:r>
              <a:rPr lang="en-GB" sz="800" dirty="0">
                <a:latin typeface="Segoe UI"/>
                <a:cs typeface="Segoe UI"/>
              </a:rPr>
              <a:t> </a:t>
            </a:r>
            <a:r>
              <a:rPr lang="en-GB" sz="800" err="1">
                <a:latin typeface="Segoe UI"/>
                <a:cs typeface="Segoe UI"/>
              </a:rPr>
              <a:t>archwilio</a:t>
            </a:r>
            <a:r>
              <a:rPr lang="en-GB" sz="800" dirty="0">
                <a:latin typeface="Segoe UI"/>
                <a:cs typeface="Segoe UI"/>
              </a:rPr>
              <a:t> </a:t>
            </a:r>
            <a:r>
              <a:rPr lang="en-GB" sz="800" err="1">
                <a:latin typeface="Segoe UI"/>
                <a:cs typeface="Segoe UI"/>
              </a:rPr>
              <a:t>eu</a:t>
            </a:r>
            <a:r>
              <a:rPr lang="en-GB" sz="800" dirty="0">
                <a:latin typeface="Segoe UI"/>
                <a:cs typeface="Segoe UI"/>
              </a:rPr>
              <a:t> </a:t>
            </a:r>
            <a:r>
              <a:rPr lang="en-GB" sz="800" err="1">
                <a:latin typeface="Segoe UI"/>
                <a:cs typeface="Segoe UI"/>
              </a:rPr>
              <a:t>credoau</a:t>
            </a:r>
            <a:r>
              <a:rPr lang="en-GB" sz="800" dirty="0">
                <a:latin typeface="Segoe UI"/>
                <a:cs typeface="Segoe UI"/>
              </a:rPr>
              <a:t>, </a:t>
            </a:r>
            <a:r>
              <a:rPr lang="en-GB" sz="800" err="1">
                <a:latin typeface="Segoe UI"/>
                <a:cs typeface="Segoe UI"/>
              </a:rPr>
              <a:t>eu</a:t>
            </a:r>
            <a:r>
              <a:rPr lang="en-GB" sz="800" dirty="0">
                <a:latin typeface="Segoe UI"/>
                <a:cs typeface="Segoe UI"/>
              </a:rPr>
              <a:t> </a:t>
            </a:r>
            <a:r>
              <a:rPr lang="en-GB" sz="800" err="1">
                <a:latin typeface="Segoe UI"/>
                <a:cs typeface="Segoe UI"/>
              </a:rPr>
              <a:t>symbolau</a:t>
            </a:r>
            <a:r>
              <a:rPr lang="en-GB" sz="800" dirty="0">
                <a:latin typeface="Segoe UI"/>
                <a:cs typeface="Segoe UI"/>
              </a:rPr>
              <a:t> </a:t>
            </a:r>
            <a:r>
              <a:rPr lang="en-GB" sz="800" err="1">
                <a:latin typeface="Segoe UI"/>
                <a:cs typeface="Segoe UI"/>
              </a:rPr>
              <a:t>a'u</a:t>
            </a:r>
            <a:r>
              <a:rPr lang="en-GB" sz="800" dirty="0">
                <a:latin typeface="Segoe UI"/>
                <a:cs typeface="Segoe UI"/>
              </a:rPr>
              <a:t> </a:t>
            </a:r>
            <a:r>
              <a:rPr lang="en-GB" sz="800" err="1">
                <a:latin typeface="Segoe UI"/>
                <a:cs typeface="Segoe UI"/>
              </a:rPr>
              <a:t>harwyddion</a:t>
            </a:r>
            <a:r>
              <a:rPr lang="en-GB" sz="800" dirty="0">
                <a:latin typeface="Segoe UI"/>
                <a:cs typeface="Segoe UI"/>
              </a:rPr>
              <a:t> o </a:t>
            </a:r>
            <a:r>
              <a:rPr lang="en-GB" sz="800" err="1">
                <a:latin typeface="Segoe UI"/>
                <a:cs typeface="Segoe UI"/>
              </a:rPr>
              <a:t>berthyn</a:t>
            </a:r>
            <a:r>
              <a:rPr lang="en-GB" sz="800" dirty="0">
                <a:latin typeface="Segoe UI"/>
                <a:cs typeface="Segoe UI"/>
              </a:rPr>
              <a:t>. </a:t>
            </a:r>
            <a:r>
              <a:rPr lang="en-GB" sz="800" err="1">
                <a:latin typeface="Segoe UI"/>
                <a:cs typeface="Segoe UI"/>
              </a:rPr>
              <a:t>Byddant</a:t>
            </a:r>
            <a:r>
              <a:rPr lang="en-GB" sz="800" dirty="0">
                <a:latin typeface="Segoe UI"/>
                <a:cs typeface="Segoe UI"/>
              </a:rPr>
              <a:t> </a:t>
            </a:r>
            <a:r>
              <a:rPr lang="en-GB" sz="800" err="1">
                <a:latin typeface="Segoe UI"/>
                <a:cs typeface="Segoe UI"/>
              </a:rPr>
              <a:t>yn</a:t>
            </a:r>
            <a:r>
              <a:rPr lang="en-GB" sz="800" dirty="0">
                <a:latin typeface="Segoe UI"/>
                <a:cs typeface="Segoe UI"/>
              </a:rPr>
              <a:t> </a:t>
            </a:r>
            <a:r>
              <a:rPr lang="en-GB" sz="800" err="1">
                <a:latin typeface="Segoe UI"/>
                <a:cs typeface="Segoe UI"/>
              </a:rPr>
              <a:t>creu</a:t>
            </a:r>
            <a:r>
              <a:rPr lang="en-GB" sz="800" dirty="0">
                <a:latin typeface="Segoe UI"/>
                <a:cs typeface="Segoe UI"/>
              </a:rPr>
              <a:t> </a:t>
            </a:r>
            <a:r>
              <a:rPr lang="en-GB" sz="800" err="1">
                <a:latin typeface="Segoe UI"/>
                <a:cs typeface="Segoe UI"/>
              </a:rPr>
              <a:t>taflenni</a:t>
            </a:r>
            <a:r>
              <a:rPr lang="en-GB" sz="800" dirty="0">
                <a:latin typeface="Segoe UI"/>
                <a:cs typeface="Segoe UI"/>
              </a:rPr>
              <a:t> </a:t>
            </a:r>
            <a:r>
              <a:rPr lang="en-GB" sz="800" err="1">
                <a:latin typeface="Segoe UI"/>
                <a:cs typeface="Segoe UI"/>
              </a:rPr>
              <a:t>ffeithiau</a:t>
            </a:r>
            <a:r>
              <a:rPr lang="en-GB" sz="800" dirty="0">
                <a:latin typeface="Segoe UI"/>
                <a:cs typeface="Segoe UI"/>
              </a:rPr>
              <a:t> am bob </a:t>
            </a:r>
            <a:r>
              <a:rPr lang="en-GB" sz="800" err="1">
                <a:latin typeface="Segoe UI"/>
                <a:cs typeface="Segoe UI"/>
              </a:rPr>
              <a:t>ffydd</a:t>
            </a:r>
            <a:r>
              <a:rPr lang="en-GB" sz="800" dirty="0">
                <a:latin typeface="Segoe UI"/>
                <a:cs typeface="Segoe UI"/>
              </a:rPr>
              <a:t> ac </a:t>
            </a:r>
            <a:r>
              <a:rPr lang="en-GB" sz="800" err="1">
                <a:latin typeface="Segoe UI"/>
                <a:cs typeface="Segoe UI"/>
              </a:rPr>
              <a:t>yn</a:t>
            </a:r>
            <a:r>
              <a:rPr lang="en-GB" sz="800" dirty="0">
                <a:latin typeface="Segoe UI"/>
                <a:cs typeface="Segoe UI"/>
              </a:rPr>
              <a:t> </a:t>
            </a:r>
            <a:r>
              <a:rPr lang="en-GB" sz="800" err="1">
                <a:latin typeface="Segoe UI"/>
                <a:cs typeface="Segoe UI"/>
              </a:rPr>
              <a:t>ystyried</a:t>
            </a:r>
            <a:r>
              <a:rPr lang="en-GB" sz="800" dirty="0">
                <a:latin typeface="Segoe UI"/>
                <a:cs typeface="Segoe UI"/>
              </a:rPr>
              <a:t> y </a:t>
            </a:r>
            <a:r>
              <a:rPr lang="en-GB" sz="800" err="1">
                <a:latin typeface="Segoe UI"/>
                <a:cs typeface="Segoe UI"/>
              </a:rPr>
              <a:t>rôl</a:t>
            </a:r>
            <a:r>
              <a:rPr lang="en-GB" sz="800" dirty="0">
                <a:latin typeface="Segoe UI"/>
                <a:cs typeface="Segoe UI"/>
              </a:rPr>
              <a:t> a </a:t>
            </a:r>
            <a:r>
              <a:rPr lang="en-GB" sz="800" err="1">
                <a:latin typeface="Segoe UI"/>
                <a:cs typeface="Segoe UI"/>
              </a:rPr>
              <a:t>chwaraeodd</a:t>
            </a:r>
            <a:r>
              <a:rPr lang="en-GB" sz="800" dirty="0">
                <a:latin typeface="Segoe UI"/>
                <a:cs typeface="Segoe UI"/>
              </a:rPr>
              <a:t> </a:t>
            </a:r>
            <a:r>
              <a:rPr lang="en-GB" sz="800" err="1">
                <a:latin typeface="Segoe UI"/>
                <a:cs typeface="Segoe UI"/>
              </a:rPr>
              <a:t>ffydd</a:t>
            </a:r>
            <a:r>
              <a:rPr lang="en-GB" sz="800" dirty="0">
                <a:latin typeface="Segoe UI"/>
                <a:cs typeface="Segoe UI"/>
              </a:rPr>
              <a:t> </a:t>
            </a:r>
            <a:r>
              <a:rPr lang="en-GB" sz="800" err="1">
                <a:latin typeface="Segoe UI"/>
                <a:cs typeface="Segoe UI"/>
              </a:rPr>
              <a:t>yn</a:t>
            </a:r>
            <a:r>
              <a:rPr lang="en-GB" sz="800" dirty="0">
                <a:latin typeface="Segoe UI"/>
                <a:cs typeface="Segoe UI"/>
              </a:rPr>
              <a:t> </a:t>
            </a:r>
            <a:r>
              <a:rPr lang="en-GB" sz="800" err="1">
                <a:latin typeface="Segoe UI"/>
                <a:cs typeface="Segoe UI"/>
              </a:rPr>
              <a:t>ystod</a:t>
            </a:r>
            <a:r>
              <a:rPr lang="en-GB" sz="800" dirty="0">
                <a:latin typeface="Segoe UI"/>
                <a:cs typeface="Segoe UI"/>
              </a:rPr>
              <a:t> yr </a:t>
            </a:r>
            <a:r>
              <a:rPr lang="en-GB" sz="800" b="1" err="1">
                <a:latin typeface="Segoe UI"/>
                <a:cs typeface="Segoe UI"/>
              </a:rPr>
              <a:t>Holocost</a:t>
            </a:r>
            <a:r>
              <a:rPr lang="en-GB" sz="800" dirty="0">
                <a:latin typeface="Segoe UI"/>
                <a:cs typeface="Segoe UI"/>
              </a:rPr>
              <a:t>, </a:t>
            </a:r>
            <a:r>
              <a:rPr lang="en-GB" sz="800" err="1">
                <a:latin typeface="Segoe UI"/>
                <a:cs typeface="Segoe UI"/>
              </a:rPr>
              <a:t>gan</a:t>
            </a:r>
            <a:r>
              <a:rPr lang="en-GB" sz="800" dirty="0">
                <a:latin typeface="Segoe UI"/>
                <a:cs typeface="Segoe UI"/>
              </a:rPr>
              <a:t> </a:t>
            </a:r>
            <a:r>
              <a:rPr lang="en-GB" sz="800" err="1">
                <a:latin typeface="Segoe UI"/>
                <a:cs typeface="Segoe UI"/>
              </a:rPr>
              <a:t>gynnwys</a:t>
            </a:r>
            <a:r>
              <a:rPr lang="en-GB" sz="800" dirty="0">
                <a:latin typeface="Segoe UI"/>
                <a:cs typeface="Segoe UI"/>
              </a:rPr>
              <a:t> y </a:t>
            </a:r>
            <a:r>
              <a:rPr lang="en-GB" sz="800" err="1">
                <a:latin typeface="Segoe UI"/>
                <a:cs typeface="Segoe UI"/>
              </a:rPr>
              <a:t>traddodiadau</a:t>
            </a:r>
            <a:r>
              <a:rPr lang="en-GB" sz="800" dirty="0">
                <a:latin typeface="Segoe UI"/>
                <a:cs typeface="Segoe UI"/>
              </a:rPr>
              <a:t> a </a:t>
            </a:r>
            <a:r>
              <a:rPr lang="en-GB" sz="800" err="1">
                <a:latin typeface="Segoe UI"/>
                <a:cs typeface="Segoe UI"/>
              </a:rPr>
              <a:t>ddilynwyd</a:t>
            </a:r>
            <a:r>
              <a:rPr lang="en-GB" sz="800" dirty="0">
                <a:latin typeface="Segoe UI"/>
                <a:cs typeface="Segoe UI"/>
              </a:rPr>
              <a:t> </a:t>
            </a:r>
            <a:r>
              <a:rPr lang="en-GB" sz="800" err="1">
                <a:latin typeface="Segoe UI"/>
                <a:cs typeface="Segoe UI"/>
              </a:rPr>
              <a:t>gan</a:t>
            </a:r>
            <a:r>
              <a:rPr lang="en-GB" sz="800" dirty="0">
                <a:latin typeface="Segoe UI"/>
                <a:cs typeface="Segoe UI"/>
              </a:rPr>
              <a:t> </a:t>
            </a:r>
            <a:r>
              <a:rPr lang="en-GB" sz="800" err="1">
                <a:latin typeface="Segoe UI"/>
                <a:cs typeface="Segoe UI"/>
              </a:rPr>
              <a:t>deulu</a:t>
            </a:r>
            <a:r>
              <a:rPr lang="en-GB" sz="800" dirty="0">
                <a:latin typeface="Segoe UI"/>
                <a:cs typeface="Segoe UI"/>
              </a:rPr>
              <a:t> </a:t>
            </a:r>
            <a:r>
              <a:rPr lang="en-GB" sz="800" b="1" dirty="0">
                <a:latin typeface="Segoe UI"/>
                <a:cs typeface="Segoe UI"/>
              </a:rPr>
              <a:t>Anne Frank</a:t>
            </a:r>
            <a:r>
              <a:rPr lang="en-GB" sz="800" dirty="0">
                <a:latin typeface="Segoe UI"/>
                <a:cs typeface="Segoe UI"/>
              </a:rPr>
              <a:t> </a:t>
            </a:r>
            <a:r>
              <a:rPr lang="en-GB" sz="800" err="1">
                <a:latin typeface="Segoe UI"/>
                <a:cs typeface="Segoe UI"/>
              </a:rPr>
              <a:t>tra</a:t>
            </a:r>
            <a:r>
              <a:rPr lang="en-GB" sz="800" dirty="0">
                <a:latin typeface="Segoe UI"/>
                <a:cs typeface="Segoe UI"/>
              </a:rPr>
              <a:t> </a:t>
            </a:r>
            <a:r>
              <a:rPr lang="en-GB" sz="800" err="1">
                <a:latin typeface="Segoe UI"/>
                <a:cs typeface="Segoe UI"/>
              </a:rPr>
              <a:t>oeddent</a:t>
            </a:r>
            <a:r>
              <a:rPr lang="en-GB" sz="800" dirty="0">
                <a:latin typeface="Segoe UI"/>
                <a:cs typeface="Segoe UI"/>
              </a:rPr>
              <a:t> </a:t>
            </a:r>
            <a:r>
              <a:rPr lang="en-GB" sz="800" err="1">
                <a:latin typeface="Segoe UI"/>
                <a:cs typeface="Segoe UI"/>
              </a:rPr>
              <a:t>yn</a:t>
            </a:r>
            <a:r>
              <a:rPr lang="en-GB" sz="800" dirty="0">
                <a:latin typeface="Segoe UI"/>
                <a:cs typeface="Segoe UI"/>
              </a:rPr>
              <a:t> </a:t>
            </a:r>
            <a:r>
              <a:rPr lang="en-GB" sz="800" err="1">
                <a:latin typeface="Segoe UI"/>
                <a:cs typeface="Segoe UI"/>
              </a:rPr>
              <a:t>cuddio</a:t>
            </a:r>
            <a:r>
              <a:rPr lang="en-GB" sz="800" dirty="0">
                <a:latin typeface="Segoe UI"/>
                <a:cs typeface="Segoe UI"/>
              </a:rPr>
              <a:t>.</a:t>
            </a:r>
            <a:endParaRPr lang="en-GB" sz="800" dirty="0"/>
          </a:p>
          <a:p>
            <a:r>
              <a:rPr lang="en-GB" sz="800" err="1">
                <a:latin typeface="Segoe UI"/>
                <a:cs typeface="Segoe UI"/>
              </a:rPr>
              <a:t>Bydd</a:t>
            </a:r>
            <a:r>
              <a:rPr lang="en-GB" sz="800" dirty="0">
                <a:latin typeface="Segoe UI"/>
                <a:cs typeface="Segoe UI"/>
              </a:rPr>
              <a:t> y plant </a:t>
            </a:r>
            <a:r>
              <a:rPr lang="en-GB" sz="800" dirty="0" err="1">
                <a:latin typeface="Segoe UI"/>
                <a:cs typeface="Segoe UI"/>
              </a:rPr>
              <a:t>hefyd</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ymchwilio</a:t>
            </a:r>
            <a:r>
              <a:rPr lang="en-GB" sz="800" dirty="0">
                <a:latin typeface="Segoe UI"/>
                <a:cs typeface="Segoe UI"/>
              </a:rPr>
              <a:t> </a:t>
            </a:r>
            <a:r>
              <a:rPr lang="en-GB" sz="800" dirty="0" err="1">
                <a:latin typeface="Segoe UI"/>
                <a:cs typeface="Segoe UI"/>
              </a:rPr>
              <a:t>i'r</a:t>
            </a:r>
            <a:r>
              <a:rPr lang="en-GB" sz="800" dirty="0">
                <a:latin typeface="Segoe UI"/>
                <a:cs typeface="Segoe UI"/>
              </a:rPr>
              <a:t> </a:t>
            </a:r>
            <a:r>
              <a:rPr lang="en-GB" sz="800" dirty="0" err="1">
                <a:latin typeface="Segoe UI"/>
                <a:cs typeface="Segoe UI"/>
              </a:rPr>
              <a:t>grwpiau</a:t>
            </a:r>
            <a:r>
              <a:rPr lang="en-GB" sz="800" dirty="0">
                <a:latin typeface="Segoe UI"/>
                <a:cs typeface="Segoe UI"/>
              </a:rPr>
              <a:t> </a:t>
            </a:r>
            <a:r>
              <a:rPr lang="en-GB" sz="800" dirty="0" err="1">
                <a:latin typeface="Segoe UI"/>
                <a:cs typeface="Segoe UI"/>
              </a:rPr>
              <a:t>ffydd</a:t>
            </a:r>
            <a:r>
              <a:rPr lang="en-GB" sz="800" dirty="0">
                <a:latin typeface="Segoe UI"/>
                <a:cs typeface="Segoe UI"/>
              </a:rPr>
              <a:t> </a:t>
            </a:r>
            <a:r>
              <a:rPr lang="en-GB" sz="800" dirty="0" err="1">
                <a:latin typeface="Segoe UI"/>
                <a:cs typeface="Segoe UI"/>
              </a:rPr>
              <a:t>a'r</a:t>
            </a:r>
            <a:r>
              <a:rPr lang="en-GB" sz="800" dirty="0">
                <a:latin typeface="Segoe UI"/>
                <a:cs typeface="Segoe UI"/>
              </a:rPr>
              <a:t> </a:t>
            </a:r>
            <a:r>
              <a:rPr lang="en-GB" sz="800" dirty="0" err="1">
                <a:latin typeface="Segoe UI"/>
                <a:cs typeface="Segoe UI"/>
              </a:rPr>
              <a:t>sefydliadau</a:t>
            </a:r>
            <a:r>
              <a:rPr lang="en-GB" sz="800" dirty="0">
                <a:latin typeface="Segoe UI"/>
                <a:cs typeface="Segoe UI"/>
              </a:rPr>
              <a:t> </a:t>
            </a:r>
            <a:r>
              <a:rPr lang="en-GB" sz="800" dirty="0" err="1">
                <a:latin typeface="Segoe UI"/>
                <a:cs typeface="Segoe UI"/>
              </a:rPr>
              <a:t>cymunedol</a:t>
            </a:r>
            <a:r>
              <a:rPr lang="en-GB" sz="800" dirty="0">
                <a:latin typeface="Segoe UI"/>
                <a:cs typeface="Segoe UI"/>
              </a:rPr>
              <a:t> </a:t>
            </a:r>
            <a:r>
              <a:rPr lang="en-GB" sz="800" dirty="0" err="1">
                <a:latin typeface="Segoe UI"/>
                <a:cs typeface="Segoe UI"/>
              </a:rPr>
              <a:t>yn</a:t>
            </a:r>
            <a:r>
              <a:rPr lang="en-GB" sz="800" dirty="0">
                <a:latin typeface="Segoe UI"/>
                <a:cs typeface="Segoe UI"/>
              </a:rPr>
              <a:t> yr </a:t>
            </a:r>
            <a:r>
              <a:rPr lang="en-GB" sz="800" dirty="0" err="1">
                <a:latin typeface="Segoe UI"/>
                <a:cs typeface="Segoe UI"/>
              </a:rPr>
              <a:t>ardal</a:t>
            </a:r>
            <a:r>
              <a:rPr lang="en-GB" sz="800" dirty="0">
                <a:latin typeface="Segoe UI"/>
                <a:cs typeface="Segoe UI"/>
              </a:rPr>
              <a:t> </a:t>
            </a:r>
            <a:r>
              <a:rPr lang="en-GB" sz="800" dirty="0" err="1">
                <a:latin typeface="Segoe UI"/>
                <a:cs typeface="Segoe UI"/>
              </a:rPr>
              <a:t>leol</a:t>
            </a:r>
            <a:r>
              <a:rPr lang="en-GB" sz="800" dirty="0">
                <a:latin typeface="Segoe UI"/>
                <a:cs typeface="Segoe UI"/>
              </a:rPr>
              <a:t> ac </a:t>
            </a:r>
            <a:r>
              <a:rPr lang="en-GB" sz="800" dirty="0" err="1">
                <a:latin typeface="Segoe UI"/>
                <a:cs typeface="Segoe UI"/>
              </a:rPr>
              <a:t>yn</a:t>
            </a:r>
            <a:r>
              <a:rPr lang="en-GB" sz="800" dirty="0">
                <a:latin typeface="Segoe UI"/>
                <a:cs typeface="Segoe UI"/>
              </a:rPr>
              <a:t> </a:t>
            </a:r>
            <a:r>
              <a:rPr lang="en-GB" sz="800" dirty="0" err="1">
                <a:latin typeface="Segoe UI"/>
                <a:cs typeface="Segoe UI"/>
              </a:rPr>
              <a:t>archwilio</a:t>
            </a:r>
            <a:r>
              <a:rPr lang="en-GB" sz="800" dirty="0">
                <a:latin typeface="Segoe UI"/>
                <a:cs typeface="Segoe UI"/>
              </a:rPr>
              <a:t> </a:t>
            </a:r>
            <a:r>
              <a:rPr lang="en-GB" sz="800" dirty="0" err="1">
                <a:latin typeface="Segoe UI"/>
                <a:cs typeface="Segoe UI"/>
              </a:rPr>
              <a:t>sut</a:t>
            </a:r>
            <a:r>
              <a:rPr lang="en-GB" sz="800" dirty="0">
                <a:latin typeface="Segoe UI"/>
                <a:cs typeface="Segoe UI"/>
              </a:rPr>
              <a:t> </a:t>
            </a:r>
            <a:r>
              <a:rPr lang="en-GB" sz="800" dirty="0" err="1">
                <a:latin typeface="Segoe UI"/>
                <a:cs typeface="Segoe UI"/>
              </a:rPr>
              <a:t>mae</a:t>
            </a:r>
            <a:r>
              <a:rPr lang="en-GB" sz="800" dirty="0">
                <a:latin typeface="Segoe UI"/>
                <a:cs typeface="Segoe UI"/>
              </a:rPr>
              <a:t> </a:t>
            </a:r>
            <a:r>
              <a:rPr lang="en-GB" sz="800" dirty="0" err="1">
                <a:latin typeface="Segoe UI"/>
                <a:cs typeface="Segoe UI"/>
              </a:rPr>
              <a:t>mannau</a:t>
            </a:r>
            <a:r>
              <a:rPr lang="en-GB" sz="800" dirty="0">
                <a:latin typeface="Segoe UI"/>
                <a:cs typeface="Segoe UI"/>
              </a:rPr>
              <a:t> </a:t>
            </a:r>
            <a:r>
              <a:rPr lang="en-GB" sz="800" dirty="0" err="1">
                <a:latin typeface="Segoe UI"/>
                <a:cs typeface="Segoe UI"/>
              </a:rPr>
              <a:t>addoli</a:t>
            </a:r>
            <a:r>
              <a:rPr lang="en-GB" sz="800" dirty="0">
                <a:latin typeface="Segoe UI"/>
                <a:cs typeface="Segoe UI"/>
              </a:rPr>
              <a:t> a </a:t>
            </a:r>
            <a:r>
              <a:rPr lang="en-GB" sz="800" dirty="0" err="1">
                <a:latin typeface="Segoe UI"/>
                <a:cs typeface="Segoe UI"/>
              </a:rPr>
              <a:t>chymunedau</a:t>
            </a:r>
            <a:r>
              <a:rPr lang="en-GB" sz="800" dirty="0">
                <a:latin typeface="Segoe UI"/>
                <a:cs typeface="Segoe UI"/>
              </a:rPr>
              <a:t> </a:t>
            </a:r>
            <a:r>
              <a:rPr lang="en-GB" sz="800" dirty="0" err="1">
                <a:latin typeface="Segoe UI"/>
                <a:cs typeface="Segoe UI"/>
              </a:rPr>
              <a:t>lleol</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coffáu'r</a:t>
            </a:r>
            <a:r>
              <a:rPr lang="en-GB" sz="800" dirty="0">
                <a:latin typeface="Segoe UI"/>
                <a:cs typeface="Segoe UI"/>
              </a:rPr>
              <a:t> </a:t>
            </a:r>
            <a:r>
              <a:rPr lang="en-GB" sz="800" dirty="0" err="1">
                <a:latin typeface="Segoe UI"/>
                <a:cs typeface="Segoe UI"/>
              </a:rPr>
              <a:t>rhai</a:t>
            </a:r>
            <a:r>
              <a:rPr lang="en-GB" sz="800" dirty="0">
                <a:latin typeface="Segoe UI"/>
                <a:cs typeface="Segoe UI"/>
              </a:rPr>
              <a:t> a </a:t>
            </a:r>
            <a:r>
              <a:rPr lang="en-GB" sz="800" dirty="0" err="1">
                <a:latin typeface="Segoe UI"/>
                <a:cs typeface="Segoe UI"/>
              </a:rPr>
              <a:t>fu'n</a:t>
            </a:r>
            <a:r>
              <a:rPr lang="en-GB" sz="800" dirty="0">
                <a:latin typeface="Segoe UI"/>
                <a:cs typeface="Segoe UI"/>
              </a:rPr>
              <a:t> </a:t>
            </a:r>
            <a:r>
              <a:rPr lang="en-GB" sz="800" dirty="0" err="1">
                <a:latin typeface="Segoe UI"/>
                <a:cs typeface="Segoe UI"/>
              </a:rPr>
              <a:t>ymladd</a:t>
            </a:r>
            <a:r>
              <a:rPr lang="en-GB" sz="800" dirty="0">
                <a:latin typeface="Segoe UI"/>
                <a:cs typeface="Segoe UI"/>
              </a:rPr>
              <a:t> ac a fu </a:t>
            </a:r>
            <a:r>
              <a:rPr lang="en-GB" sz="800" dirty="0" err="1">
                <a:latin typeface="Segoe UI"/>
                <a:cs typeface="Segoe UI"/>
              </a:rPr>
              <a:t>farw</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ystod</a:t>
            </a:r>
            <a:r>
              <a:rPr lang="en-GB" sz="800" dirty="0">
                <a:latin typeface="Segoe UI"/>
                <a:cs typeface="Segoe UI"/>
              </a:rPr>
              <a:t> y </a:t>
            </a:r>
            <a:r>
              <a:rPr lang="en-GB" sz="800" dirty="0" err="1">
                <a:latin typeface="Segoe UI"/>
                <a:cs typeface="Segoe UI"/>
              </a:rPr>
              <a:t>rhyfel</a:t>
            </a:r>
            <a:r>
              <a:rPr lang="en-GB" sz="800" dirty="0">
                <a:latin typeface="Segoe UI"/>
                <a:cs typeface="Segoe UI"/>
              </a:rPr>
              <a:t>.</a:t>
            </a:r>
            <a:endParaRPr lang="en-GB" sz="800" dirty="0"/>
          </a:p>
          <a:p>
            <a:r>
              <a:rPr lang="en-GB" sz="800" dirty="0" err="1">
                <a:latin typeface="Segoe UI"/>
                <a:cs typeface="Segoe UI"/>
              </a:rPr>
              <a:t>Bydd</a:t>
            </a:r>
            <a:r>
              <a:rPr lang="en-GB" sz="800" dirty="0">
                <a:latin typeface="Segoe UI"/>
                <a:cs typeface="Segoe UI"/>
              </a:rPr>
              <a:t> y plant </a:t>
            </a:r>
            <a:r>
              <a:rPr lang="en-GB" sz="800" dirty="0" err="1">
                <a:latin typeface="Segoe UI"/>
                <a:cs typeface="Segoe UI"/>
              </a:rPr>
              <a:t>yn</a:t>
            </a:r>
            <a:r>
              <a:rPr lang="en-GB" sz="800" dirty="0">
                <a:latin typeface="Segoe UI"/>
                <a:cs typeface="Segoe UI"/>
              </a:rPr>
              <a:t> </a:t>
            </a:r>
            <a:r>
              <a:rPr lang="en-GB" sz="800" dirty="0" err="1">
                <a:latin typeface="Segoe UI"/>
                <a:cs typeface="Segoe UI"/>
              </a:rPr>
              <a:t>dysgu</a:t>
            </a:r>
            <a:r>
              <a:rPr lang="en-GB" sz="800" dirty="0">
                <a:latin typeface="Segoe UI"/>
                <a:cs typeface="Segoe UI"/>
              </a:rPr>
              <a:t> am </a:t>
            </a:r>
            <a:r>
              <a:rPr lang="en-GB" sz="800" b="1" dirty="0" err="1">
                <a:latin typeface="Segoe UI"/>
                <a:cs typeface="Segoe UI"/>
              </a:rPr>
              <a:t>Stori'r</a:t>
            </a:r>
            <a:r>
              <a:rPr lang="en-GB" sz="800" b="1" dirty="0">
                <a:latin typeface="Segoe UI"/>
                <a:cs typeface="Segoe UI"/>
              </a:rPr>
              <a:t> </a:t>
            </a:r>
            <a:r>
              <a:rPr lang="en-GB" sz="800" b="1" dirty="0" err="1">
                <a:latin typeface="Segoe UI"/>
                <a:cs typeface="Segoe UI"/>
              </a:rPr>
              <a:t>Nadolig</a:t>
            </a:r>
            <a:r>
              <a:rPr lang="en-GB" sz="800" dirty="0">
                <a:latin typeface="Segoe UI"/>
                <a:cs typeface="Segoe UI"/>
              </a:rPr>
              <a:t> ac </a:t>
            </a:r>
            <a:r>
              <a:rPr lang="en-GB" sz="800" dirty="0" err="1">
                <a:latin typeface="Segoe UI"/>
                <a:cs typeface="Segoe UI"/>
              </a:rPr>
              <a:t>yn</a:t>
            </a:r>
            <a:r>
              <a:rPr lang="en-GB" sz="800" dirty="0">
                <a:latin typeface="Segoe UI"/>
                <a:cs typeface="Segoe UI"/>
              </a:rPr>
              <a:t> </a:t>
            </a:r>
            <a:r>
              <a:rPr lang="en-GB" sz="800" dirty="0" err="1">
                <a:latin typeface="Segoe UI"/>
                <a:cs typeface="Segoe UI"/>
              </a:rPr>
              <a:t>archwilio'r</a:t>
            </a:r>
            <a:r>
              <a:rPr lang="en-GB" sz="800" dirty="0">
                <a:latin typeface="Segoe UI"/>
                <a:cs typeface="Segoe UI"/>
              </a:rPr>
              <a:t> </a:t>
            </a:r>
            <a:r>
              <a:rPr lang="en-GB" sz="800" dirty="0" err="1">
                <a:latin typeface="Segoe UI"/>
                <a:cs typeface="Segoe UI"/>
              </a:rPr>
              <a:t>ffyrdd</a:t>
            </a:r>
            <a:r>
              <a:rPr lang="en-GB" sz="800" dirty="0">
                <a:latin typeface="Segoe UI"/>
                <a:cs typeface="Segoe UI"/>
              </a:rPr>
              <a:t> y </a:t>
            </a:r>
            <a:r>
              <a:rPr lang="en-GB" sz="800" dirty="0" err="1">
                <a:latin typeface="Segoe UI"/>
                <a:cs typeface="Segoe UI"/>
              </a:rPr>
              <a:t>mae</a:t>
            </a:r>
            <a:r>
              <a:rPr lang="en-GB" sz="800" dirty="0">
                <a:latin typeface="Segoe UI"/>
                <a:cs typeface="Segoe UI"/>
              </a:rPr>
              <a:t> </a:t>
            </a:r>
            <a:r>
              <a:rPr lang="en-GB" sz="800" dirty="0" err="1">
                <a:latin typeface="Segoe UI"/>
                <a:cs typeface="Segoe UI"/>
              </a:rPr>
              <a:t>Cristnogion</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dangos</a:t>
            </a:r>
            <a:r>
              <a:rPr lang="en-GB" sz="800" dirty="0">
                <a:latin typeface="Segoe UI"/>
                <a:cs typeface="Segoe UI"/>
              </a:rPr>
              <a:t> </a:t>
            </a:r>
            <a:r>
              <a:rPr lang="en-GB" sz="800" dirty="0" err="1">
                <a:latin typeface="Segoe UI"/>
                <a:cs typeface="Segoe UI"/>
              </a:rPr>
              <a:t>eu</a:t>
            </a:r>
            <a:r>
              <a:rPr lang="en-GB" sz="800" dirty="0">
                <a:latin typeface="Segoe UI"/>
                <a:cs typeface="Segoe UI"/>
              </a:rPr>
              <a:t> </a:t>
            </a:r>
            <a:r>
              <a:rPr lang="en-GB" sz="800" dirty="0" err="1">
                <a:latin typeface="Segoe UI"/>
                <a:cs typeface="Segoe UI"/>
              </a:rPr>
              <a:t>hymrwymiad</a:t>
            </a:r>
            <a:r>
              <a:rPr lang="en-GB" sz="800" dirty="0">
                <a:latin typeface="Segoe UI"/>
                <a:cs typeface="Segoe UI"/>
              </a:rPr>
              <a:t> </a:t>
            </a:r>
            <a:r>
              <a:rPr lang="en-GB" sz="800" dirty="0" err="1">
                <a:latin typeface="Segoe UI"/>
                <a:cs typeface="Segoe UI"/>
              </a:rPr>
              <a:t>i</a:t>
            </a:r>
            <a:r>
              <a:rPr lang="en-GB" sz="800" dirty="0">
                <a:latin typeface="Segoe UI"/>
                <a:cs typeface="Segoe UI"/>
              </a:rPr>
              <a:t> </a:t>
            </a:r>
            <a:r>
              <a:rPr lang="en-GB" sz="800" dirty="0" err="1">
                <a:latin typeface="Segoe UI"/>
                <a:cs typeface="Segoe UI"/>
              </a:rPr>
              <a:t>Dduw</a:t>
            </a:r>
            <a:r>
              <a:rPr lang="en-GB" sz="800" dirty="0">
                <a:latin typeface="Segoe UI"/>
                <a:cs typeface="Segoe UI"/>
              </a:rPr>
              <a:t>.</a:t>
            </a:r>
            <a:endParaRPr lang="en-GB" sz="800" dirty="0"/>
          </a:p>
          <a:p>
            <a:endParaRPr lang="en-GB" sz="800" dirty="0">
              <a:latin typeface="Segoe UI" panose="020B0502040204020203" pitchFamily="34" charset="0"/>
              <a:cs typeface="Segoe UI"/>
            </a:endParaRPr>
          </a:p>
          <a:p>
            <a:pPr fontAlgn="t">
              <a:lnSpc>
                <a:spcPts val="1500"/>
              </a:lnSpc>
            </a:pPr>
            <a:endParaRPr lang="en-GB" sz="800" dirty="0">
              <a:latin typeface="Segoe UI" panose="020B0502040204020203" pitchFamily="34" charset="0"/>
            </a:endParaRPr>
          </a:p>
          <a:p>
            <a:pPr fontAlgn="t">
              <a:lnSpc>
                <a:spcPts val="1500"/>
              </a:lnSpc>
            </a:pPr>
            <a:endParaRPr lang="en-GB" sz="800" dirty="0">
              <a:latin typeface="Segoe UI" panose="020B0502040204020203" pitchFamily="34" charset="0"/>
              <a:cs typeface="Segoe UI"/>
            </a:endParaRPr>
          </a:p>
        </p:txBody>
      </p:sp>
      <p:sp>
        <p:nvSpPr>
          <p:cNvPr id="55" name="TextBox 54">
            <a:extLst>
              <a:ext uri="{FF2B5EF4-FFF2-40B4-BE49-F238E27FC236}">
                <a16:creationId xmlns:a16="http://schemas.microsoft.com/office/drawing/2014/main" id="{47326CB5-E96B-456E-BDB1-4D62479B7D02}"/>
              </a:ext>
            </a:extLst>
          </p:cNvPr>
          <p:cNvSpPr txBox="1"/>
          <p:nvPr/>
        </p:nvSpPr>
        <p:spPr>
          <a:xfrm>
            <a:off x="1540065" y="5809903"/>
            <a:ext cx="10657676" cy="1170705"/>
          </a:xfrm>
          <a:prstGeom prst="rect">
            <a:avLst/>
          </a:prstGeom>
          <a:noFill/>
        </p:spPr>
        <p:txBody>
          <a:bodyPr wrap="square" lIns="91440" tIns="45720" rIns="91440" bIns="45720" rtlCol="0" anchor="t">
            <a:spAutoFit/>
          </a:bodyPr>
          <a:lstStyle/>
          <a:p>
            <a:r>
              <a:rPr lang="en-GB" sz="1100" dirty="0" err="1">
                <a:latin typeface="Segoe UI"/>
                <a:cs typeface="Segoe UI"/>
              </a:rPr>
              <a:t>B</a:t>
            </a:r>
            <a:r>
              <a:rPr lang="en-GB" sz="800" dirty="0" err="1">
                <a:latin typeface="Segoe UI"/>
                <a:cs typeface="Segoe UI"/>
              </a:rPr>
              <a:t>ydd</a:t>
            </a:r>
            <a:r>
              <a:rPr lang="en-GB" sz="800" dirty="0">
                <a:latin typeface="Segoe UI"/>
                <a:cs typeface="Segoe UI"/>
              </a:rPr>
              <a:t> y plant </a:t>
            </a:r>
            <a:r>
              <a:rPr lang="en-GB" sz="800" dirty="0" err="1">
                <a:latin typeface="Segoe UI"/>
                <a:cs typeface="Segoe UI"/>
              </a:rPr>
              <a:t>yn</a:t>
            </a:r>
            <a:r>
              <a:rPr lang="en-GB" sz="800" dirty="0">
                <a:latin typeface="Segoe UI"/>
                <a:cs typeface="Segoe UI"/>
              </a:rPr>
              <a:t> </a:t>
            </a:r>
            <a:r>
              <a:rPr lang="en-GB" sz="800" dirty="0" err="1">
                <a:latin typeface="Segoe UI"/>
                <a:cs typeface="Segoe UI"/>
              </a:rPr>
              <a:t>archwilio</a:t>
            </a:r>
            <a:r>
              <a:rPr lang="en-GB" sz="800" dirty="0">
                <a:latin typeface="Segoe UI"/>
                <a:cs typeface="Segoe UI"/>
              </a:rPr>
              <a:t> </a:t>
            </a:r>
            <a:r>
              <a:rPr lang="en-GB" sz="800" dirty="0" err="1">
                <a:latin typeface="Segoe UI"/>
                <a:cs typeface="Segoe UI"/>
              </a:rPr>
              <a:t>sut</a:t>
            </a:r>
            <a:r>
              <a:rPr lang="en-GB" sz="800" dirty="0">
                <a:latin typeface="Segoe UI"/>
                <a:cs typeface="Segoe UI"/>
              </a:rPr>
              <a:t> y </a:t>
            </a:r>
            <a:r>
              <a:rPr lang="en-GB" sz="800" dirty="0" err="1">
                <a:latin typeface="Segoe UI"/>
                <a:cs typeface="Segoe UI"/>
              </a:rPr>
              <a:t>gellir</a:t>
            </a:r>
            <a:r>
              <a:rPr lang="en-GB" sz="800" dirty="0">
                <a:latin typeface="Segoe UI"/>
                <a:cs typeface="Segoe UI"/>
              </a:rPr>
              <a:t> </a:t>
            </a:r>
            <a:r>
              <a:rPr lang="en-GB" sz="800" dirty="0" err="1">
                <a:latin typeface="Segoe UI"/>
                <a:cs typeface="Segoe UI"/>
              </a:rPr>
              <a:t>defnyddio</a:t>
            </a:r>
            <a:r>
              <a:rPr lang="en-GB" sz="800" dirty="0">
                <a:latin typeface="Segoe UI"/>
                <a:cs typeface="Segoe UI"/>
              </a:rPr>
              <a:t> </a:t>
            </a:r>
            <a:r>
              <a:rPr lang="en-GB" sz="800" b="1" dirty="0" err="1">
                <a:latin typeface="Segoe UI"/>
                <a:cs typeface="Segoe UI"/>
              </a:rPr>
              <a:t>cerddoriaeth</a:t>
            </a:r>
            <a:r>
              <a:rPr lang="en-GB" sz="800" b="1" dirty="0">
                <a:latin typeface="Segoe UI"/>
                <a:cs typeface="Segoe UI"/>
              </a:rPr>
              <a:t> </a:t>
            </a:r>
            <a:r>
              <a:rPr lang="en-GB" sz="800" b="1" dirty="0" err="1">
                <a:latin typeface="Segoe UI"/>
                <a:cs typeface="Segoe UI"/>
              </a:rPr>
              <a:t>a'r</a:t>
            </a:r>
            <a:r>
              <a:rPr lang="en-GB" sz="800" b="1" dirty="0">
                <a:latin typeface="Segoe UI"/>
                <a:cs typeface="Segoe UI"/>
              </a:rPr>
              <a:t> </a:t>
            </a:r>
            <a:r>
              <a:rPr lang="en-GB" sz="800" b="1" dirty="0" err="1">
                <a:latin typeface="Segoe UI"/>
                <a:cs typeface="Segoe UI"/>
              </a:rPr>
              <a:t>celfyddydau</a:t>
            </a:r>
            <a:r>
              <a:rPr lang="en-GB" sz="800" dirty="0">
                <a:latin typeface="Segoe UI"/>
                <a:cs typeface="Segoe UI"/>
              </a:rPr>
              <a:t> </a:t>
            </a:r>
            <a:r>
              <a:rPr lang="en-GB" sz="800" dirty="0" err="1">
                <a:latin typeface="Segoe UI"/>
                <a:cs typeface="Segoe UI"/>
              </a:rPr>
              <a:t>i</a:t>
            </a:r>
            <a:r>
              <a:rPr lang="en-GB" sz="800" dirty="0">
                <a:latin typeface="Segoe UI"/>
                <a:cs typeface="Segoe UI"/>
              </a:rPr>
              <a:t> </a:t>
            </a:r>
            <a:r>
              <a:rPr lang="en-GB" sz="800" dirty="0" err="1">
                <a:latin typeface="Segoe UI"/>
                <a:cs typeface="Segoe UI"/>
              </a:rPr>
              <a:t>gyfathrebu</a:t>
            </a:r>
            <a:r>
              <a:rPr lang="en-GB" sz="800" dirty="0">
                <a:latin typeface="Segoe UI"/>
                <a:cs typeface="Segoe UI"/>
              </a:rPr>
              <a:t> </a:t>
            </a:r>
            <a:r>
              <a:rPr lang="en-GB" sz="800" dirty="0" err="1">
                <a:latin typeface="Segoe UI"/>
                <a:cs typeface="Segoe UI"/>
              </a:rPr>
              <a:t>profiadau</a:t>
            </a:r>
            <a:r>
              <a:rPr lang="en-GB" sz="800" dirty="0">
                <a:latin typeface="Segoe UI"/>
                <a:cs typeface="Segoe UI"/>
              </a:rPr>
              <a:t> ac </a:t>
            </a:r>
            <a:r>
              <a:rPr lang="en-GB" sz="800" dirty="0" err="1">
                <a:latin typeface="Segoe UI"/>
                <a:cs typeface="Segoe UI"/>
              </a:rPr>
              <a:t>emosiynau</a:t>
            </a:r>
            <a:r>
              <a:rPr lang="en-GB" sz="800" dirty="0">
                <a:latin typeface="Segoe UI"/>
                <a:cs typeface="Segoe UI"/>
              </a:rPr>
              <a:t> </a:t>
            </a:r>
            <a:r>
              <a:rPr lang="en-GB" sz="800" dirty="0" err="1">
                <a:latin typeface="Segoe UI"/>
                <a:cs typeface="Segoe UI"/>
              </a:rPr>
              <a:t>sy'n</a:t>
            </a:r>
            <a:r>
              <a:rPr lang="en-GB" sz="800" dirty="0">
                <a:latin typeface="Segoe UI"/>
                <a:cs typeface="Segoe UI"/>
              </a:rPr>
              <a:t> </a:t>
            </a:r>
            <a:r>
              <a:rPr lang="en-GB" sz="800" dirty="0" err="1">
                <a:latin typeface="Segoe UI"/>
                <a:cs typeface="Segoe UI"/>
              </a:rPr>
              <a:t>gysylltiedig</a:t>
            </a:r>
            <a:r>
              <a:rPr lang="en-GB" sz="800" dirty="0">
                <a:latin typeface="Segoe UI"/>
                <a:cs typeface="Segoe UI"/>
              </a:rPr>
              <a:t> </a:t>
            </a:r>
            <a:r>
              <a:rPr lang="en-GB" sz="800" dirty="0" err="1">
                <a:latin typeface="Segoe UI"/>
                <a:cs typeface="Segoe UI"/>
              </a:rPr>
              <a:t>â'r</a:t>
            </a:r>
            <a:r>
              <a:rPr lang="en-GB" sz="800" dirty="0">
                <a:latin typeface="Segoe UI"/>
                <a:cs typeface="Segoe UI"/>
              </a:rPr>
              <a:t> </a:t>
            </a:r>
            <a:r>
              <a:rPr lang="en-GB" sz="800" b="1" dirty="0">
                <a:latin typeface="Segoe UI"/>
                <a:cs typeface="Segoe UI"/>
              </a:rPr>
              <a:t>Ail Ryfel Byd</a:t>
            </a:r>
            <a:r>
              <a:rPr lang="en-GB" sz="800" dirty="0">
                <a:latin typeface="Segoe UI"/>
                <a:cs typeface="Segoe UI"/>
              </a:rPr>
              <a:t>.</a:t>
            </a:r>
            <a:endParaRPr lang="en-US" sz="800">
              <a:latin typeface="Segoe UI"/>
              <a:cs typeface="Segoe UI"/>
            </a:endParaRPr>
          </a:p>
          <a:p>
            <a:r>
              <a:rPr lang="en-GB" sz="800" dirty="0" err="1">
                <a:latin typeface="Segoe UI"/>
                <a:cs typeface="Segoe UI"/>
              </a:rPr>
              <a:t>Bydd</a:t>
            </a:r>
            <a:r>
              <a:rPr lang="en-GB" sz="800" dirty="0">
                <a:latin typeface="Segoe UI"/>
                <a:cs typeface="Segoe UI"/>
              </a:rPr>
              <a:t> y plant </a:t>
            </a:r>
            <a:r>
              <a:rPr lang="en-GB" sz="800" dirty="0" err="1">
                <a:latin typeface="Segoe UI"/>
                <a:cs typeface="Segoe UI"/>
              </a:rPr>
              <a:t>yn</a:t>
            </a:r>
            <a:r>
              <a:rPr lang="en-GB" sz="800" dirty="0">
                <a:latin typeface="Segoe UI"/>
                <a:cs typeface="Segoe UI"/>
              </a:rPr>
              <a:t> </a:t>
            </a:r>
            <a:r>
              <a:rPr lang="en-GB" sz="800" dirty="0" err="1">
                <a:latin typeface="Segoe UI"/>
                <a:cs typeface="Segoe UI"/>
              </a:rPr>
              <a:t>dysgu</a:t>
            </a:r>
            <a:r>
              <a:rPr lang="en-GB" sz="800" dirty="0">
                <a:latin typeface="Segoe UI"/>
                <a:cs typeface="Segoe UI"/>
              </a:rPr>
              <a:t> ac </a:t>
            </a:r>
            <a:r>
              <a:rPr lang="en-GB" sz="800" dirty="0" err="1">
                <a:latin typeface="Segoe UI"/>
                <a:cs typeface="Segoe UI"/>
              </a:rPr>
              <a:t>yn</a:t>
            </a:r>
            <a:r>
              <a:rPr lang="en-GB" sz="800" dirty="0">
                <a:latin typeface="Segoe UI"/>
                <a:cs typeface="Segoe UI"/>
              </a:rPr>
              <a:t> </a:t>
            </a:r>
            <a:r>
              <a:rPr lang="en-GB" sz="800" dirty="0" err="1">
                <a:latin typeface="Segoe UI"/>
                <a:cs typeface="Segoe UI"/>
              </a:rPr>
              <a:t>perfformio</a:t>
            </a:r>
            <a:r>
              <a:rPr lang="en-GB" sz="800" dirty="0">
                <a:latin typeface="Segoe UI"/>
                <a:cs typeface="Segoe UI"/>
              </a:rPr>
              <a:t> </a:t>
            </a:r>
            <a:r>
              <a:rPr lang="en-GB" sz="800" dirty="0" err="1">
                <a:latin typeface="Segoe UI"/>
                <a:cs typeface="Segoe UI"/>
              </a:rPr>
              <a:t>dawnsfeydd</a:t>
            </a:r>
            <a:r>
              <a:rPr lang="en-GB" sz="800" dirty="0">
                <a:latin typeface="Segoe UI"/>
                <a:cs typeface="Segoe UI"/>
              </a:rPr>
              <a:t> </a:t>
            </a:r>
            <a:r>
              <a:rPr lang="en-GB" sz="800" dirty="0" err="1">
                <a:latin typeface="Segoe UI"/>
                <a:cs typeface="Segoe UI"/>
              </a:rPr>
              <a:t>poblogaidd</a:t>
            </a:r>
            <a:r>
              <a:rPr lang="en-GB" sz="800" dirty="0">
                <a:latin typeface="Segoe UI"/>
                <a:cs typeface="Segoe UI"/>
              </a:rPr>
              <a:t> </a:t>
            </a:r>
            <a:r>
              <a:rPr lang="en-GB" sz="800" dirty="0" err="1">
                <a:latin typeface="Segoe UI"/>
                <a:cs typeface="Segoe UI"/>
              </a:rPr>
              <a:t>cyfnod</a:t>
            </a:r>
            <a:r>
              <a:rPr lang="en-GB" sz="800" dirty="0">
                <a:latin typeface="Segoe UI"/>
                <a:cs typeface="Segoe UI"/>
              </a:rPr>
              <a:t> y </a:t>
            </a:r>
            <a:r>
              <a:rPr lang="en-GB" sz="800" dirty="0" err="1">
                <a:latin typeface="Segoe UI"/>
                <a:cs typeface="Segoe UI"/>
              </a:rPr>
              <a:t>rhyfel</a:t>
            </a:r>
            <a:r>
              <a:rPr lang="en-GB" sz="800" dirty="0">
                <a:latin typeface="Segoe UI"/>
                <a:cs typeface="Segoe UI"/>
              </a:rPr>
              <a:t>, </a:t>
            </a:r>
            <a:r>
              <a:rPr lang="en-GB" sz="800" dirty="0" err="1">
                <a:latin typeface="Segoe UI"/>
                <a:cs typeface="Segoe UI"/>
              </a:rPr>
              <a:t>megis</a:t>
            </a:r>
            <a:r>
              <a:rPr lang="en-GB" sz="800" dirty="0">
                <a:latin typeface="Segoe UI"/>
                <a:cs typeface="Segoe UI"/>
              </a:rPr>
              <a:t> y </a:t>
            </a:r>
            <a:r>
              <a:rPr lang="en-GB" sz="800" b="1" dirty="0">
                <a:latin typeface="Segoe UI"/>
                <a:cs typeface="Segoe UI"/>
              </a:rPr>
              <a:t>Lambeth Walk</a:t>
            </a:r>
            <a:r>
              <a:rPr lang="en-GB" sz="800" dirty="0">
                <a:latin typeface="Segoe UI"/>
                <a:cs typeface="Segoe UI"/>
              </a:rPr>
              <a:t> </a:t>
            </a:r>
            <a:r>
              <a:rPr lang="en-GB" sz="800" dirty="0" err="1">
                <a:latin typeface="Segoe UI"/>
                <a:cs typeface="Segoe UI"/>
              </a:rPr>
              <a:t>a'r</a:t>
            </a:r>
            <a:r>
              <a:rPr lang="en-GB" sz="800" dirty="0">
                <a:latin typeface="Segoe UI"/>
                <a:cs typeface="Segoe UI"/>
              </a:rPr>
              <a:t> </a:t>
            </a:r>
            <a:r>
              <a:rPr lang="en-GB" sz="800" b="1" dirty="0">
                <a:latin typeface="Segoe UI"/>
                <a:cs typeface="Segoe UI"/>
              </a:rPr>
              <a:t>Lindy Hop</a:t>
            </a:r>
            <a:r>
              <a:rPr lang="en-GB" sz="800" dirty="0">
                <a:latin typeface="Segoe UI"/>
                <a:cs typeface="Segoe UI"/>
              </a:rPr>
              <a:t>, </a:t>
            </a:r>
            <a:r>
              <a:rPr lang="en-GB" sz="800" dirty="0" err="1">
                <a:latin typeface="Segoe UI"/>
                <a:cs typeface="Segoe UI"/>
              </a:rPr>
              <a:t>gan</a:t>
            </a:r>
            <a:r>
              <a:rPr lang="en-GB" sz="800" dirty="0">
                <a:latin typeface="Segoe UI"/>
                <a:cs typeface="Segoe UI"/>
              </a:rPr>
              <a:t> </a:t>
            </a:r>
            <a:r>
              <a:rPr lang="en-GB" sz="800" dirty="0" err="1">
                <a:latin typeface="Segoe UI"/>
                <a:cs typeface="Segoe UI"/>
              </a:rPr>
              <a:t>werthuso</a:t>
            </a:r>
            <a:r>
              <a:rPr lang="en-GB" sz="800" dirty="0">
                <a:latin typeface="Segoe UI"/>
                <a:cs typeface="Segoe UI"/>
              </a:rPr>
              <a:t> </a:t>
            </a:r>
            <a:r>
              <a:rPr lang="en-GB" sz="800" dirty="0" err="1">
                <a:latin typeface="Segoe UI"/>
                <a:cs typeface="Segoe UI"/>
              </a:rPr>
              <a:t>eu</a:t>
            </a:r>
            <a:r>
              <a:rPr lang="en-GB" sz="800" dirty="0">
                <a:latin typeface="Segoe UI"/>
                <a:cs typeface="Segoe UI"/>
              </a:rPr>
              <a:t> </a:t>
            </a:r>
            <a:r>
              <a:rPr lang="en-GB" sz="800" dirty="0" err="1">
                <a:latin typeface="Segoe UI"/>
                <a:cs typeface="Segoe UI"/>
              </a:rPr>
              <a:t>perfformiadau</a:t>
            </a:r>
            <a:r>
              <a:rPr lang="en-GB" sz="800" dirty="0">
                <a:latin typeface="Segoe UI"/>
                <a:cs typeface="Segoe UI"/>
              </a:rPr>
              <a:t> </a:t>
            </a:r>
            <a:r>
              <a:rPr lang="en-GB" sz="800" dirty="0" err="1">
                <a:latin typeface="Segoe UI"/>
                <a:cs typeface="Segoe UI"/>
              </a:rPr>
              <a:t>eu</a:t>
            </a:r>
            <a:r>
              <a:rPr lang="en-GB" sz="800" dirty="0">
                <a:latin typeface="Segoe UI"/>
                <a:cs typeface="Segoe UI"/>
              </a:rPr>
              <a:t> </a:t>
            </a:r>
            <a:r>
              <a:rPr lang="en-GB" sz="800" dirty="0" err="1">
                <a:latin typeface="Segoe UI"/>
                <a:cs typeface="Segoe UI"/>
              </a:rPr>
              <a:t>hunain</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ogystal</a:t>
            </a:r>
            <a:r>
              <a:rPr lang="en-GB" sz="800" dirty="0">
                <a:latin typeface="Segoe UI"/>
                <a:cs typeface="Segoe UI"/>
              </a:rPr>
              <a:t> â </a:t>
            </a:r>
            <a:r>
              <a:rPr lang="en-GB" sz="800" dirty="0" err="1">
                <a:latin typeface="Segoe UI"/>
                <a:cs typeface="Segoe UI"/>
              </a:rPr>
              <a:t>pherfformiadau</a:t>
            </a:r>
            <a:r>
              <a:rPr lang="en-GB" sz="800" dirty="0">
                <a:latin typeface="Segoe UI"/>
                <a:cs typeface="Segoe UI"/>
              </a:rPr>
              <a:t> </a:t>
            </a:r>
            <a:r>
              <a:rPr lang="en-GB" sz="800" dirty="0" err="1">
                <a:latin typeface="Segoe UI"/>
                <a:cs typeface="Segoe UI"/>
              </a:rPr>
              <a:t>eu</a:t>
            </a:r>
            <a:r>
              <a:rPr lang="en-GB" sz="800" dirty="0">
                <a:latin typeface="Segoe UI"/>
                <a:cs typeface="Segoe UI"/>
              </a:rPr>
              <a:t> </a:t>
            </a:r>
            <a:r>
              <a:rPr lang="en-GB" sz="800" dirty="0" err="1">
                <a:latin typeface="Segoe UI"/>
                <a:cs typeface="Segoe UI"/>
              </a:rPr>
              <a:t>cyfoedion</a:t>
            </a:r>
            <a:r>
              <a:rPr lang="en-GB" sz="800" dirty="0">
                <a:latin typeface="Segoe UI"/>
                <a:cs typeface="Segoe UI"/>
              </a:rPr>
              <a:t>.</a:t>
            </a:r>
          </a:p>
          <a:p>
            <a:r>
              <a:rPr lang="en-GB" sz="800" dirty="0" err="1">
                <a:latin typeface="Segoe UI"/>
                <a:cs typeface="Segoe UI"/>
              </a:rPr>
              <a:t>Bydd</a:t>
            </a:r>
            <a:r>
              <a:rPr lang="en-GB" sz="800" dirty="0">
                <a:latin typeface="Segoe UI"/>
                <a:cs typeface="Segoe UI"/>
              </a:rPr>
              <a:t> y plant </a:t>
            </a:r>
            <a:r>
              <a:rPr lang="en-GB" sz="800" dirty="0" err="1">
                <a:latin typeface="Segoe UI"/>
                <a:cs typeface="Segoe UI"/>
              </a:rPr>
              <a:t>yn</a:t>
            </a:r>
            <a:r>
              <a:rPr lang="en-GB" sz="800" dirty="0">
                <a:latin typeface="Segoe UI"/>
                <a:cs typeface="Segoe UI"/>
              </a:rPr>
              <a:t> </a:t>
            </a:r>
            <a:r>
              <a:rPr lang="en-GB" sz="800" dirty="0" err="1">
                <a:latin typeface="Segoe UI"/>
                <a:cs typeface="Segoe UI"/>
              </a:rPr>
              <a:t>datblygu</a:t>
            </a:r>
            <a:r>
              <a:rPr lang="en-GB" sz="800" dirty="0">
                <a:latin typeface="Segoe UI"/>
                <a:cs typeface="Segoe UI"/>
              </a:rPr>
              <a:t> </a:t>
            </a:r>
            <a:r>
              <a:rPr lang="en-GB" sz="800" dirty="0" err="1">
                <a:latin typeface="Segoe UI"/>
                <a:cs typeface="Segoe UI"/>
              </a:rPr>
              <a:t>eu</a:t>
            </a:r>
            <a:r>
              <a:rPr lang="en-GB" sz="800" dirty="0">
                <a:latin typeface="Segoe UI"/>
                <a:cs typeface="Segoe UI"/>
              </a:rPr>
              <a:t> </a:t>
            </a:r>
            <a:r>
              <a:rPr lang="en-GB" sz="800" dirty="0" err="1">
                <a:latin typeface="Segoe UI"/>
                <a:cs typeface="Segoe UI"/>
              </a:rPr>
              <a:t>sgiliau</a:t>
            </a:r>
            <a:r>
              <a:rPr lang="en-GB" sz="800" dirty="0">
                <a:latin typeface="Segoe UI"/>
                <a:cs typeface="Segoe UI"/>
              </a:rPr>
              <a:t> </a:t>
            </a:r>
            <a:r>
              <a:rPr lang="en-GB" sz="800" dirty="0" err="1">
                <a:latin typeface="Segoe UI"/>
                <a:cs typeface="Segoe UI"/>
              </a:rPr>
              <a:t>dylunio</a:t>
            </a:r>
            <a:r>
              <a:rPr lang="en-GB" sz="800" dirty="0">
                <a:latin typeface="Segoe UI"/>
                <a:cs typeface="Segoe UI"/>
              </a:rPr>
              <a:t> a </a:t>
            </a:r>
            <a:r>
              <a:rPr lang="en-GB" sz="800" dirty="0" err="1">
                <a:latin typeface="Segoe UI"/>
                <a:cs typeface="Segoe UI"/>
              </a:rPr>
              <a:t>thechnoleg</a:t>
            </a:r>
            <a:r>
              <a:rPr lang="en-GB" sz="800" dirty="0">
                <a:latin typeface="Segoe UI"/>
                <a:cs typeface="Segoe UI"/>
              </a:rPr>
              <a:t> </a:t>
            </a:r>
            <a:r>
              <a:rPr lang="en-GB" sz="800" dirty="0" err="1">
                <a:latin typeface="Segoe UI"/>
                <a:cs typeface="Segoe UI"/>
              </a:rPr>
              <a:t>drwy</a:t>
            </a:r>
            <a:r>
              <a:rPr lang="en-GB" sz="800" dirty="0">
                <a:latin typeface="Segoe UI"/>
                <a:cs typeface="Segoe UI"/>
              </a:rPr>
              <a:t> </a:t>
            </a:r>
            <a:r>
              <a:rPr lang="en-GB" sz="800" dirty="0" err="1">
                <a:latin typeface="Segoe UI"/>
                <a:cs typeface="Segoe UI"/>
              </a:rPr>
              <a:t>gynllunio</a:t>
            </a:r>
            <a:r>
              <a:rPr lang="en-GB" sz="800" dirty="0">
                <a:latin typeface="Segoe UI"/>
                <a:cs typeface="Segoe UI"/>
              </a:rPr>
              <a:t> a </a:t>
            </a:r>
            <a:r>
              <a:rPr lang="en-GB" sz="800" dirty="0" err="1">
                <a:latin typeface="Segoe UI"/>
                <a:cs typeface="Segoe UI"/>
              </a:rPr>
              <a:t>chyllidebu</a:t>
            </a:r>
            <a:r>
              <a:rPr lang="en-GB" sz="800" dirty="0">
                <a:latin typeface="Segoe UI"/>
                <a:cs typeface="Segoe UI"/>
              </a:rPr>
              <a:t> </a:t>
            </a:r>
            <a:r>
              <a:rPr lang="en-GB" sz="800" dirty="0" err="1">
                <a:latin typeface="Segoe UI"/>
                <a:cs typeface="Segoe UI"/>
              </a:rPr>
              <a:t>pwdin</a:t>
            </a:r>
            <a:r>
              <a:rPr lang="en-GB" sz="800" dirty="0">
                <a:latin typeface="Segoe UI"/>
                <a:cs typeface="Segoe UI"/>
              </a:rPr>
              <a:t> </a:t>
            </a:r>
            <a:r>
              <a:rPr lang="en-GB" sz="800" dirty="0" err="1">
                <a:latin typeface="Segoe UI"/>
                <a:cs typeface="Segoe UI"/>
              </a:rPr>
              <a:t>Nadoligaidd</a:t>
            </a:r>
            <a:r>
              <a:rPr lang="en-GB" sz="800" dirty="0">
                <a:latin typeface="Segoe UI"/>
                <a:cs typeface="Segoe UI"/>
              </a:rPr>
              <a:t> </a:t>
            </a:r>
            <a:r>
              <a:rPr lang="en-GB" sz="800" dirty="0" err="1">
                <a:latin typeface="Segoe UI"/>
                <a:cs typeface="Segoe UI"/>
              </a:rPr>
              <a:t>cyfnod</a:t>
            </a:r>
            <a:r>
              <a:rPr lang="en-GB" sz="800" dirty="0">
                <a:latin typeface="Segoe UI"/>
                <a:cs typeface="Segoe UI"/>
              </a:rPr>
              <a:t> y </a:t>
            </a:r>
            <a:r>
              <a:rPr lang="en-GB" sz="800" dirty="0" err="1">
                <a:latin typeface="Segoe UI"/>
                <a:cs typeface="Segoe UI"/>
              </a:rPr>
              <a:t>rhyfel</a:t>
            </a:r>
            <a:r>
              <a:rPr lang="en-GB" sz="800" dirty="0">
                <a:latin typeface="Segoe UI"/>
                <a:cs typeface="Segoe UI"/>
              </a:rPr>
              <a:t> </a:t>
            </a:r>
            <a:r>
              <a:rPr lang="en-GB" sz="800" dirty="0" err="1">
                <a:latin typeface="Segoe UI"/>
                <a:cs typeface="Segoe UI"/>
              </a:rPr>
              <a:t>ar</a:t>
            </a:r>
            <a:r>
              <a:rPr lang="en-GB" sz="800" dirty="0">
                <a:latin typeface="Segoe UI"/>
                <a:cs typeface="Segoe UI"/>
              </a:rPr>
              <a:t> </a:t>
            </a:r>
            <a:r>
              <a:rPr lang="en-GB" sz="800" dirty="0" err="1">
                <a:latin typeface="Segoe UI"/>
                <a:cs typeface="Segoe UI"/>
              </a:rPr>
              <a:t>gyfer</a:t>
            </a:r>
            <a:r>
              <a:rPr lang="en-GB" sz="800" dirty="0">
                <a:latin typeface="Segoe UI"/>
                <a:cs typeface="Segoe UI"/>
              </a:rPr>
              <a:t> </a:t>
            </a:r>
            <a:r>
              <a:rPr lang="en-GB" sz="800" dirty="0" err="1">
                <a:latin typeface="Segoe UI"/>
                <a:cs typeface="Segoe UI"/>
              </a:rPr>
              <a:t>teulu</a:t>
            </a:r>
            <a:r>
              <a:rPr lang="en-GB" sz="800" dirty="0">
                <a:latin typeface="Segoe UI"/>
                <a:cs typeface="Segoe UI"/>
              </a:rPr>
              <a:t> o </a:t>
            </a:r>
            <a:r>
              <a:rPr lang="en-GB" sz="800" dirty="0" err="1">
                <a:latin typeface="Segoe UI"/>
                <a:cs typeface="Segoe UI"/>
              </a:rPr>
              <a:t>bedwar</a:t>
            </a:r>
            <a:r>
              <a:rPr lang="en-GB" sz="800" dirty="0">
                <a:latin typeface="Segoe UI"/>
                <a:cs typeface="Segoe UI"/>
              </a:rPr>
              <a:t>, </a:t>
            </a:r>
            <a:r>
              <a:rPr lang="en-GB" sz="800" dirty="0" err="1">
                <a:latin typeface="Segoe UI"/>
                <a:cs typeface="Segoe UI"/>
              </a:rPr>
              <a:t>gan</a:t>
            </a:r>
            <a:r>
              <a:rPr lang="en-GB" sz="800" dirty="0">
                <a:latin typeface="Segoe UI"/>
                <a:cs typeface="Segoe UI"/>
              </a:rPr>
              <a:t> </a:t>
            </a:r>
            <a:r>
              <a:rPr lang="en-GB" sz="800" dirty="0" err="1">
                <a:latin typeface="Segoe UI"/>
                <a:cs typeface="Segoe UI"/>
              </a:rPr>
              <a:t>ddefnyddio</a:t>
            </a:r>
            <a:r>
              <a:rPr lang="en-GB" sz="800" dirty="0">
                <a:latin typeface="Segoe UI"/>
                <a:cs typeface="Segoe UI"/>
              </a:rPr>
              <a:t> </a:t>
            </a:r>
            <a:r>
              <a:rPr lang="en-GB" sz="800" dirty="0" err="1">
                <a:latin typeface="Segoe UI"/>
                <a:cs typeface="Segoe UI"/>
              </a:rPr>
              <a:t>cynhwysion</a:t>
            </a:r>
            <a:r>
              <a:rPr lang="en-GB" sz="800" dirty="0">
                <a:latin typeface="Segoe UI"/>
                <a:cs typeface="Segoe UI"/>
              </a:rPr>
              <a:t> a </a:t>
            </a:r>
            <a:r>
              <a:rPr lang="en-GB" sz="800" dirty="0" err="1">
                <a:latin typeface="Segoe UI"/>
                <a:cs typeface="Segoe UI"/>
              </a:rPr>
              <a:t>oedd</a:t>
            </a:r>
            <a:r>
              <a:rPr lang="en-GB" sz="800" dirty="0">
                <a:latin typeface="Segoe UI"/>
                <a:cs typeface="Segoe UI"/>
              </a:rPr>
              <a:t> </a:t>
            </a:r>
            <a:r>
              <a:rPr lang="en-GB" sz="800" dirty="0" err="1">
                <a:latin typeface="Segoe UI"/>
                <a:cs typeface="Segoe UI"/>
              </a:rPr>
              <a:t>ar</a:t>
            </a:r>
            <a:r>
              <a:rPr lang="en-GB" sz="800" dirty="0">
                <a:latin typeface="Segoe UI"/>
                <a:cs typeface="Segoe UI"/>
              </a:rPr>
              <a:t> </a:t>
            </a:r>
            <a:r>
              <a:rPr lang="en-GB" sz="800" dirty="0" err="1">
                <a:latin typeface="Segoe UI"/>
                <a:cs typeface="Segoe UI"/>
              </a:rPr>
              <a:t>gael</a:t>
            </a:r>
            <a:r>
              <a:rPr lang="en-GB" sz="800" dirty="0">
                <a:latin typeface="Segoe UI"/>
                <a:cs typeface="Segoe UI"/>
              </a:rPr>
              <a:t> o dan </a:t>
            </a:r>
            <a:r>
              <a:rPr lang="en-GB" sz="800" dirty="0" err="1">
                <a:latin typeface="Segoe UI"/>
                <a:cs typeface="Segoe UI"/>
              </a:rPr>
              <a:t>gyfyngiadau</a:t>
            </a:r>
            <a:r>
              <a:rPr lang="en-GB" sz="800" dirty="0">
                <a:latin typeface="Segoe UI"/>
                <a:cs typeface="Segoe UI"/>
              </a:rPr>
              <a:t> </a:t>
            </a:r>
            <a:r>
              <a:rPr lang="en-GB" sz="800" dirty="0" err="1">
                <a:latin typeface="Segoe UI"/>
                <a:cs typeface="Segoe UI"/>
              </a:rPr>
              <a:t>dogni</a:t>
            </a:r>
            <a:r>
              <a:rPr lang="en-GB" sz="800" dirty="0">
                <a:latin typeface="Segoe UI"/>
                <a:cs typeface="Segoe UI"/>
              </a:rPr>
              <a:t>. </a:t>
            </a:r>
            <a:r>
              <a:rPr lang="en-GB" sz="800" dirty="0" err="1">
                <a:latin typeface="Segoe UI"/>
                <a:cs typeface="Segoe UI"/>
              </a:rPr>
              <a:t>Byddant</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ysgrifennu</a:t>
            </a:r>
            <a:r>
              <a:rPr lang="en-GB" sz="800" dirty="0">
                <a:latin typeface="Segoe UI"/>
                <a:cs typeface="Segoe UI"/>
              </a:rPr>
              <a:t> set o </a:t>
            </a:r>
            <a:r>
              <a:rPr lang="en-GB" sz="800" dirty="0" err="1">
                <a:latin typeface="Segoe UI"/>
                <a:cs typeface="Segoe UI"/>
              </a:rPr>
              <a:t>gyfarwyddiadau</a:t>
            </a:r>
            <a:r>
              <a:rPr lang="en-GB" sz="800" dirty="0">
                <a:latin typeface="Segoe UI"/>
                <a:cs typeface="Segoe UI"/>
              </a:rPr>
              <a:t> </a:t>
            </a:r>
            <a:r>
              <a:rPr lang="en-GB" sz="800" dirty="0" err="1">
                <a:latin typeface="Segoe UI"/>
                <a:cs typeface="Segoe UI"/>
              </a:rPr>
              <a:t>clir</a:t>
            </a:r>
            <a:r>
              <a:rPr lang="en-GB" sz="800" dirty="0">
                <a:latin typeface="Segoe UI"/>
                <a:cs typeface="Segoe UI"/>
              </a:rPr>
              <a:t> </a:t>
            </a:r>
            <a:r>
              <a:rPr lang="en-GB" sz="800" dirty="0" err="1">
                <a:latin typeface="Segoe UI"/>
                <a:cs typeface="Segoe UI"/>
              </a:rPr>
              <a:t>i</a:t>
            </a:r>
            <a:r>
              <a:rPr lang="en-GB" sz="800" dirty="0">
                <a:latin typeface="Segoe UI"/>
                <a:cs typeface="Segoe UI"/>
              </a:rPr>
              <a:t> </a:t>
            </a:r>
            <a:r>
              <a:rPr lang="en-GB" sz="800" dirty="0" err="1">
                <a:latin typeface="Segoe UI"/>
                <a:cs typeface="Segoe UI"/>
              </a:rPr>
              <a:t>esbonio</a:t>
            </a:r>
            <a:r>
              <a:rPr lang="en-GB" sz="800" dirty="0">
                <a:latin typeface="Segoe UI"/>
                <a:cs typeface="Segoe UI"/>
              </a:rPr>
              <a:t> </a:t>
            </a:r>
            <a:r>
              <a:rPr lang="en-GB" sz="800" dirty="0" err="1">
                <a:latin typeface="Segoe UI"/>
                <a:cs typeface="Segoe UI"/>
              </a:rPr>
              <a:t>i'r</a:t>
            </a:r>
            <a:r>
              <a:rPr lang="en-GB" sz="800" dirty="0">
                <a:latin typeface="Segoe UI"/>
                <a:cs typeface="Segoe UI"/>
              </a:rPr>
              <a:t> </a:t>
            </a:r>
            <a:r>
              <a:rPr lang="en-GB" sz="800" dirty="0" err="1">
                <a:latin typeface="Segoe UI"/>
                <a:cs typeface="Segoe UI"/>
              </a:rPr>
              <a:t>darllenydd</a:t>
            </a:r>
            <a:r>
              <a:rPr lang="en-GB" sz="800" dirty="0">
                <a:latin typeface="Segoe UI"/>
                <a:cs typeface="Segoe UI"/>
              </a:rPr>
              <a:t> </a:t>
            </a:r>
            <a:r>
              <a:rPr lang="en-GB" sz="800" dirty="0" err="1">
                <a:latin typeface="Segoe UI"/>
                <a:cs typeface="Segoe UI"/>
              </a:rPr>
              <a:t>sut</a:t>
            </a:r>
            <a:r>
              <a:rPr lang="en-GB" sz="800" dirty="0">
                <a:latin typeface="Segoe UI"/>
                <a:cs typeface="Segoe UI"/>
              </a:rPr>
              <a:t> </a:t>
            </a:r>
            <a:r>
              <a:rPr lang="en-GB" sz="800" dirty="0" err="1">
                <a:latin typeface="Segoe UI"/>
                <a:cs typeface="Segoe UI"/>
              </a:rPr>
              <a:t>i</a:t>
            </a:r>
            <a:r>
              <a:rPr lang="en-GB" sz="800" dirty="0">
                <a:latin typeface="Segoe UI"/>
                <a:cs typeface="Segoe UI"/>
              </a:rPr>
              <a:t> </a:t>
            </a:r>
            <a:r>
              <a:rPr lang="en-GB" sz="800" dirty="0" err="1">
                <a:latin typeface="Segoe UI"/>
                <a:cs typeface="Segoe UI"/>
              </a:rPr>
              <a:t>baratoi'r</a:t>
            </a:r>
            <a:r>
              <a:rPr lang="en-GB" sz="800" dirty="0">
                <a:latin typeface="Segoe UI"/>
                <a:cs typeface="Segoe UI"/>
              </a:rPr>
              <a:t> </a:t>
            </a:r>
            <a:r>
              <a:rPr lang="en-GB" sz="800" dirty="0" err="1">
                <a:latin typeface="Segoe UI"/>
                <a:cs typeface="Segoe UI"/>
              </a:rPr>
              <a:t>pwdin</a:t>
            </a:r>
            <a:r>
              <a:rPr lang="en-GB" sz="800" dirty="0">
                <a:latin typeface="Segoe UI"/>
                <a:cs typeface="Segoe UI"/>
              </a:rPr>
              <a:t> </a:t>
            </a:r>
            <a:r>
              <a:rPr lang="en-GB" sz="800" dirty="0" err="1">
                <a:latin typeface="Segoe UI"/>
                <a:cs typeface="Segoe UI"/>
              </a:rPr>
              <a:t>hwn</a:t>
            </a:r>
            <a:r>
              <a:rPr lang="en-GB" sz="800" dirty="0">
                <a:latin typeface="Segoe UI"/>
                <a:cs typeface="Segoe UI"/>
              </a:rPr>
              <a:t>.</a:t>
            </a:r>
          </a:p>
          <a:p>
            <a:r>
              <a:rPr lang="en-GB" sz="800" dirty="0" err="1">
                <a:latin typeface="Segoe UI"/>
                <a:cs typeface="Segoe UI"/>
              </a:rPr>
              <a:t>Byddant</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defnyddio</a:t>
            </a:r>
            <a:r>
              <a:rPr lang="en-GB" sz="800" dirty="0">
                <a:latin typeface="Segoe UI"/>
                <a:cs typeface="Segoe UI"/>
              </a:rPr>
              <a:t> </a:t>
            </a:r>
            <a:r>
              <a:rPr lang="en-GB" sz="800" dirty="0" err="1">
                <a:latin typeface="Segoe UI"/>
                <a:cs typeface="Segoe UI"/>
              </a:rPr>
              <a:t>eu</a:t>
            </a:r>
            <a:r>
              <a:rPr lang="en-GB" sz="800" dirty="0">
                <a:latin typeface="Segoe UI"/>
                <a:cs typeface="Segoe UI"/>
              </a:rPr>
              <a:t> </a:t>
            </a:r>
            <a:r>
              <a:rPr lang="en-GB" sz="800" dirty="0" err="1">
                <a:latin typeface="Segoe UI"/>
                <a:cs typeface="Segoe UI"/>
              </a:rPr>
              <a:t>dealltwriaeth</a:t>
            </a:r>
            <a:r>
              <a:rPr lang="en-GB" sz="800" dirty="0">
                <a:latin typeface="Segoe UI"/>
                <a:cs typeface="Segoe UI"/>
              </a:rPr>
              <a:t> o </a:t>
            </a:r>
            <a:r>
              <a:rPr lang="en-GB" sz="800" dirty="0" err="1">
                <a:latin typeface="Segoe UI"/>
                <a:cs typeface="Segoe UI"/>
              </a:rPr>
              <a:t>gynaliadwyedd</a:t>
            </a:r>
            <a:r>
              <a:rPr lang="en-GB" sz="800" dirty="0">
                <a:latin typeface="Segoe UI"/>
                <a:cs typeface="Segoe UI"/>
              </a:rPr>
              <a:t> a </a:t>
            </a:r>
            <a:r>
              <a:rPr lang="en-GB" sz="800" dirty="0" err="1">
                <a:latin typeface="Segoe UI"/>
                <a:cs typeface="Segoe UI"/>
              </a:rPr>
              <a:t>chyfathrebu</a:t>
            </a:r>
            <a:r>
              <a:rPr lang="en-GB" sz="800" dirty="0">
                <a:latin typeface="Segoe UI"/>
                <a:cs typeface="Segoe UI"/>
              </a:rPr>
              <a:t> </a:t>
            </a:r>
            <a:r>
              <a:rPr lang="en-GB" sz="800" dirty="0" err="1">
                <a:latin typeface="Segoe UI"/>
                <a:cs typeface="Segoe UI"/>
              </a:rPr>
              <a:t>perswadiol</a:t>
            </a:r>
            <a:r>
              <a:rPr lang="en-GB" sz="800" dirty="0">
                <a:latin typeface="Segoe UI"/>
                <a:cs typeface="Segoe UI"/>
              </a:rPr>
              <a:t> </a:t>
            </a:r>
            <a:r>
              <a:rPr lang="en-GB" sz="800" dirty="0" err="1">
                <a:latin typeface="Segoe UI"/>
                <a:cs typeface="Segoe UI"/>
              </a:rPr>
              <a:t>drwy</a:t>
            </a:r>
            <a:r>
              <a:rPr lang="en-GB" sz="800" dirty="0">
                <a:latin typeface="Segoe UI"/>
                <a:cs typeface="Segoe UI"/>
              </a:rPr>
              <a:t> </a:t>
            </a:r>
            <a:r>
              <a:rPr lang="en-GB" sz="800" dirty="0" err="1">
                <a:latin typeface="Segoe UI"/>
                <a:cs typeface="Segoe UI"/>
              </a:rPr>
              <a:t>greu</a:t>
            </a:r>
            <a:r>
              <a:rPr lang="en-GB" sz="800" dirty="0">
                <a:latin typeface="Segoe UI"/>
                <a:cs typeface="Segoe UI"/>
              </a:rPr>
              <a:t> </a:t>
            </a:r>
            <a:r>
              <a:rPr lang="en-GB" sz="800" dirty="0" err="1">
                <a:latin typeface="Segoe UI"/>
                <a:cs typeface="Segoe UI"/>
              </a:rPr>
              <a:t>amrywiaeth</a:t>
            </a:r>
            <a:r>
              <a:rPr lang="en-GB" sz="800" dirty="0">
                <a:latin typeface="Segoe UI"/>
                <a:cs typeface="Segoe UI"/>
              </a:rPr>
              <a:t> o </a:t>
            </a:r>
            <a:r>
              <a:rPr lang="en-GB" sz="800" dirty="0" err="1">
                <a:latin typeface="Segoe UI"/>
                <a:cs typeface="Segoe UI"/>
              </a:rPr>
              <a:t>bosteri</a:t>
            </a:r>
            <a:r>
              <a:rPr lang="en-GB" sz="800" dirty="0">
                <a:latin typeface="Segoe UI"/>
                <a:cs typeface="Segoe UI"/>
              </a:rPr>
              <a:t> propaganda </a:t>
            </a:r>
            <a:r>
              <a:rPr lang="en-GB" sz="800" dirty="0" err="1">
                <a:latin typeface="Segoe UI"/>
                <a:cs typeface="Segoe UI"/>
              </a:rPr>
              <a:t>sy'n</a:t>
            </a:r>
            <a:r>
              <a:rPr lang="en-GB" sz="800" dirty="0">
                <a:latin typeface="Segoe UI"/>
                <a:cs typeface="Segoe UI"/>
              </a:rPr>
              <a:t> </a:t>
            </a:r>
            <a:r>
              <a:rPr lang="en-GB" sz="800" dirty="0" err="1">
                <a:latin typeface="Segoe UI"/>
                <a:cs typeface="Segoe UI"/>
              </a:rPr>
              <a:t>annog</a:t>
            </a:r>
            <a:r>
              <a:rPr lang="en-GB" sz="800" dirty="0">
                <a:latin typeface="Segoe UI"/>
                <a:cs typeface="Segoe UI"/>
              </a:rPr>
              <a:t> </a:t>
            </a:r>
            <a:r>
              <a:rPr lang="en-GB" sz="800" dirty="0" err="1">
                <a:latin typeface="Segoe UI"/>
                <a:cs typeface="Segoe UI"/>
              </a:rPr>
              <a:t>pobl</a:t>
            </a:r>
            <a:r>
              <a:rPr lang="en-GB" sz="800" dirty="0">
                <a:latin typeface="Segoe UI"/>
                <a:cs typeface="Segoe UI"/>
              </a:rPr>
              <a:t> yr </a:t>
            </a:r>
            <a:r>
              <a:rPr lang="en-GB" sz="800" b="1" dirty="0">
                <a:latin typeface="Segoe UI"/>
                <a:cs typeface="Segoe UI"/>
              </a:rPr>
              <a:t>Hendy</a:t>
            </a:r>
            <a:r>
              <a:rPr lang="en-GB" sz="800" dirty="0">
                <a:latin typeface="Segoe UI"/>
                <a:cs typeface="Segoe UI"/>
              </a:rPr>
              <a:t> </a:t>
            </a:r>
            <a:r>
              <a:rPr lang="en-GB" sz="800" dirty="0" err="1">
                <a:latin typeface="Segoe UI"/>
                <a:cs typeface="Segoe UI"/>
              </a:rPr>
              <a:t>i</a:t>
            </a:r>
            <a:r>
              <a:rPr lang="en-GB" sz="800" dirty="0">
                <a:latin typeface="Segoe UI"/>
                <a:cs typeface="Segoe UI"/>
              </a:rPr>
              <a:t> </a:t>
            </a:r>
            <a:r>
              <a:rPr lang="en-GB" sz="800" dirty="0" err="1">
                <a:latin typeface="Segoe UI"/>
                <a:cs typeface="Segoe UI"/>
              </a:rPr>
              <a:t>leihau</a:t>
            </a:r>
            <a:r>
              <a:rPr lang="en-GB" sz="800" dirty="0">
                <a:latin typeface="Segoe UI"/>
                <a:cs typeface="Segoe UI"/>
              </a:rPr>
              <a:t> </a:t>
            </a:r>
            <a:r>
              <a:rPr lang="en-GB" sz="800" dirty="0" err="1">
                <a:latin typeface="Segoe UI"/>
                <a:cs typeface="Segoe UI"/>
              </a:rPr>
              <a:t>gwastraff</a:t>
            </a:r>
            <a:r>
              <a:rPr lang="en-GB" sz="800" dirty="0">
                <a:latin typeface="Segoe UI"/>
                <a:cs typeface="Segoe UI"/>
              </a:rPr>
              <a:t>, </a:t>
            </a:r>
            <a:r>
              <a:rPr lang="en-GB" sz="800" dirty="0" err="1">
                <a:latin typeface="Segoe UI"/>
                <a:cs typeface="Segoe UI"/>
              </a:rPr>
              <a:t>ailgylchu</a:t>
            </a:r>
            <a:r>
              <a:rPr lang="en-GB" sz="800" dirty="0">
                <a:latin typeface="Segoe UI"/>
                <a:cs typeface="Segoe UI"/>
              </a:rPr>
              <a:t> </a:t>
            </a:r>
            <a:r>
              <a:rPr lang="en-GB" sz="800" dirty="0" err="1">
                <a:latin typeface="Segoe UI"/>
                <a:cs typeface="Segoe UI"/>
              </a:rPr>
              <a:t>adnoddau</a:t>
            </a:r>
            <a:r>
              <a:rPr lang="en-GB" sz="800" dirty="0">
                <a:latin typeface="Segoe UI"/>
                <a:cs typeface="Segoe UI"/>
              </a:rPr>
              <a:t> a </a:t>
            </a:r>
            <a:r>
              <a:rPr lang="en-GB" sz="800" dirty="0" err="1">
                <a:latin typeface="Segoe UI"/>
                <a:cs typeface="Segoe UI"/>
              </a:rPr>
              <a:t>mabwysiadu</a:t>
            </a:r>
            <a:r>
              <a:rPr lang="en-GB" sz="800" dirty="0">
                <a:latin typeface="Segoe UI"/>
                <a:cs typeface="Segoe UI"/>
              </a:rPr>
              <a:t> </a:t>
            </a:r>
            <a:r>
              <a:rPr lang="en-GB" sz="800" dirty="0" err="1">
                <a:latin typeface="Segoe UI"/>
                <a:cs typeface="Segoe UI"/>
              </a:rPr>
              <a:t>arferion</a:t>
            </a:r>
            <a:r>
              <a:rPr lang="en-GB" sz="800" dirty="0">
                <a:latin typeface="Segoe UI"/>
                <a:cs typeface="Segoe UI"/>
              </a:rPr>
              <a:t> </a:t>
            </a:r>
            <a:r>
              <a:rPr lang="en-GB" sz="800" dirty="0" err="1">
                <a:latin typeface="Segoe UI"/>
                <a:cs typeface="Segoe UI"/>
              </a:rPr>
              <a:t>sy'n</a:t>
            </a:r>
            <a:r>
              <a:rPr lang="en-GB" sz="800" dirty="0">
                <a:latin typeface="Segoe UI"/>
                <a:cs typeface="Segoe UI"/>
              </a:rPr>
              <a:t> </a:t>
            </a:r>
            <a:r>
              <a:rPr lang="en-GB" sz="800" dirty="0" err="1">
                <a:latin typeface="Segoe UI"/>
                <a:cs typeface="Segoe UI"/>
              </a:rPr>
              <a:t>gyfeillgar</a:t>
            </a:r>
            <a:r>
              <a:rPr lang="en-GB" sz="800" dirty="0">
                <a:latin typeface="Segoe UI"/>
                <a:cs typeface="Segoe UI"/>
              </a:rPr>
              <a:t> </a:t>
            </a:r>
            <a:r>
              <a:rPr lang="en-GB" sz="800" dirty="0" err="1">
                <a:latin typeface="Segoe UI"/>
                <a:cs typeface="Segoe UI"/>
              </a:rPr>
              <a:t>i'r</a:t>
            </a:r>
            <a:r>
              <a:rPr lang="en-GB" sz="800" dirty="0">
                <a:latin typeface="Segoe UI"/>
                <a:cs typeface="Segoe UI"/>
              </a:rPr>
              <a:t> </a:t>
            </a:r>
            <a:r>
              <a:rPr lang="en-GB" sz="800" dirty="0" err="1">
                <a:latin typeface="Segoe UI"/>
                <a:cs typeface="Segoe UI"/>
              </a:rPr>
              <a:t>amgylchedd</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ystod</a:t>
            </a:r>
            <a:r>
              <a:rPr lang="en-GB" sz="800" dirty="0">
                <a:latin typeface="Segoe UI"/>
                <a:cs typeface="Segoe UI"/>
              </a:rPr>
              <a:t> </a:t>
            </a:r>
            <a:r>
              <a:rPr lang="en-GB" sz="800" dirty="0" err="1">
                <a:latin typeface="Segoe UI"/>
                <a:cs typeface="Segoe UI"/>
              </a:rPr>
              <a:t>cyfnod</a:t>
            </a:r>
            <a:r>
              <a:rPr lang="en-GB" sz="800" dirty="0">
                <a:latin typeface="Segoe UI"/>
                <a:cs typeface="Segoe UI"/>
              </a:rPr>
              <a:t> y </a:t>
            </a:r>
            <a:r>
              <a:rPr lang="en-GB" sz="800" dirty="0" err="1">
                <a:latin typeface="Segoe UI"/>
                <a:cs typeface="Segoe UI"/>
              </a:rPr>
              <a:t>Nadolig</a:t>
            </a:r>
            <a:r>
              <a:rPr lang="en-GB" sz="800" dirty="0">
                <a:latin typeface="Segoe UI"/>
                <a:cs typeface="Segoe UI"/>
              </a:rPr>
              <a:t>.</a:t>
            </a:r>
          </a:p>
          <a:p>
            <a:r>
              <a:rPr lang="en-GB" sz="800" dirty="0" err="1">
                <a:latin typeface="Segoe UI"/>
                <a:cs typeface="Segoe UI"/>
              </a:rPr>
              <a:t>Drwy'r</a:t>
            </a:r>
            <a:r>
              <a:rPr lang="en-GB" sz="800" dirty="0">
                <a:latin typeface="Segoe UI"/>
                <a:cs typeface="Segoe UI"/>
              </a:rPr>
              <a:t> </a:t>
            </a:r>
            <a:r>
              <a:rPr lang="en-GB" sz="800" dirty="0" err="1">
                <a:latin typeface="Segoe UI"/>
                <a:cs typeface="Segoe UI"/>
              </a:rPr>
              <a:t>gweithgareddau</a:t>
            </a:r>
            <a:r>
              <a:rPr lang="en-GB" sz="800" dirty="0">
                <a:latin typeface="Segoe UI"/>
                <a:cs typeface="Segoe UI"/>
              </a:rPr>
              <a:t> </a:t>
            </a:r>
            <a:r>
              <a:rPr lang="en-GB" sz="800" dirty="0" err="1">
                <a:latin typeface="Segoe UI"/>
                <a:cs typeface="Segoe UI"/>
              </a:rPr>
              <a:t>hyn</a:t>
            </a:r>
            <a:r>
              <a:rPr lang="en-GB" sz="800" dirty="0">
                <a:latin typeface="Segoe UI"/>
                <a:cs typeface="Segoe UI"/>
              </a:rPr>
              <a:t>, </a:t>
            </a:r>
            <a:r>
              <a:rPr lang="en-GB" sz="800" dirty="0" err="1">
                <a:latin typeface="Segoe UI"/>
                <a:cs typeface="Segoe UI"/>
              </a:rPr>
              <a:t>bydd</a:t>
            </a:r>
            <a:r>
              <a:rPr lang="en-GB" sz="800" dirty="0">
                <a:latin typeface="Segoe UI"/>
                <a:cs typeface="Segoe UI"/>
              </a:rPr>
              <a:t> y plant </a:t>
            </a:r>
            <a:r>
              <a:rPr lang="en-GB" sz="800" dirty="0" err="1">
                <a:latin typeface="Segoe UI"/>
                <a:cs typeface="Segoe UI"/>
              </a:rPr>
              <a:t>yn</a:t>
            </a:r>
            <a:r>
              <a:rPr lang="en-GB" sz="800" dirty="0">
                <a:latin typeface="Segoe UI"/>
                <a:cs typeface="Segoe UI"/>
              </a:rPr>
              <a:t> </a:t>
            </a:r>
            <a:r>
              <a:rPr lang="en-GB" sz="800" dirty="0" err="1">
                <a:latin typeface="Segoe UI"/>
                <a:cs typeface="Segoe UI"/>
              </a:rPr>
              <a:t>cyfuno</a:t>
            </a:r>
            <a:r>
              <a:rPr lang="en-GB" sz="800" dirty="0">
                <a:latin typeface="Segoe UI"/>
                <a:cs typeface="Segoe UI"/>
              </a:rPr>
              <a:t> </a:t>
            </a:r>
            <a:r>
              <a:rPr lang="en-GB" sz="800" dirty="0" err="1">
                <a:latin typeface="Segoe UI"/>
                <a:cs typeface="Segoe UI"/>
              </a:rPr>
              <a:t>creadigrwydd</a:t>
            </a:r>
            <a:r>
              <a:rPr lang="en-GB" sz="800" dirty="0">
                <a:latin typeface="Segoe UI"/>
                <a:cs typeface="Segoe UI"/>
              </a:rPr>
              <a:t>, </a:t>
            </a:r>
            <a:r>
              <a:rPr lang="en-GB" sz="800" dirty="0" err="1">
                <a:latin typeface="Segoe UI"/>
                <a:cs typeface="Segoe UI"/>
              </a:rPr>
              <a:t>dealltwriaeth</a:t>
            </a:r>
            <a:r>
              <a:rPr lang="en-GB" sz="800" dirty="0">
                <a:latin typeface="Segoe UI"/>
                <a:cs typeface="Segoe UI"/>
              </a:rPr>
              <a:t> </a:t>
            </a:r>
            <a:r>
              <a:rPr lang="en-GB" sz="800" dirty="0" err="1">
                <a:latin typeface="Segoe UI"/>
                <a:cs typeface="Segoe UI"/>
              </a:rPr>
              <a:t>hanesyddol</a:t>
            </a:r>
            <a:r>
              <a:rPr lang="en-GB" sz="800" dirty="0">
                <a:latin typeface="Segoe UI"/>
                <a:cs typeface="Segoe UI"/>
              </a:rPr>
              <a:t> a </a:t>
            </a:r>
            <a:r>
              <a:rPr lang="en-GB" sz="800" dirty="0" err="1">
                <a:latin typeface="Segoe UI"/>
                <a:cs typeface="Segoe UI"/>
              </a:rPr>
              <a:t>sgiliau</a:t>
            </a:r>
            <a:r>
              <a:rPr lang="en-GB" sz="800" dirty="0">
                <a:latin typeface="Segoe UI"/>
                <a:cs typeface="Segoe UI"/>
              </a:rPr>
              <a:t> </a:t>
            </a:r>
            <a:r>
              <a:rPr lang="en-GB" sz="800" dirty="0" err="1">
                <a:latin typeface="Segoe UI"/>
                <a:cs typeface="Segoe UI"/>
              </a:rPr>
              <a:t>datrys</a:t>
            </a:r>
            <a:r>
              <a:rPr lang="en-GB" sz="800" dirty="0">
                <a:latin typeface="Segoe UI"/>
                <a:cs typeface="Segoe UI"/>
              </a:rPr>
              <a:t> </a:t>
            </a:r>
            <a:r>
              <a:rPr lang="en-GB" sz="800" dirty="0" err="1">
                <a:latin typeface="Segoe UI"/>
                <a:cs typeface="Segoe UI"/>
              </a:rPr>
              <a:t>problemau</a:t>
            </a:r>
            <a:r>
              <a:rPr lang="en-GB" sz="800" dirty="0">
                <a:latin typeface="Segoe UI"/>
                <a:cs typeface="Segoe UI"/>
              </a:rPr>
              <a:t> </a:t>
            </a:r>
            <a:r>
              <a:rPr lang="en-GB" sz="800" dirty="0" err="1">
                <a:latin typeface="Segoe UI"/>
                <a:cs typeface="Segoe UI"/>
              </a:rPr>
              <a:t>ymarferol</a:t>
            </a:r>
            <a:r>
              <a:rPr lang="en-GB" sz="800" dirty="0">
                <a:latin typeface="Segoe UI"/>
                <a:cs typeface="Segoe UI"/>
              </a:rPr>
              <a:t>.</a:t>
            </a:r>
          </a:p>
          <a:p>
            <a:pPr>
              <a:lnSpc>
                <a:spcPts val="1500"/>
              </a:lnSpc>
            </a:pPr>
            <a:endParaRPr lang="en-GB" sz="900" dirty="0">
              <a:latin typeface="Segoe UI" panose="020B0502040204020203" pitchFamily="34" charset="0"/>
              <a:cs typeface="Segoe UI"/>
            </a:endParaRPr>
          </a:p>
        </p:txBody>
      </p:sp>
      <p:sp>
        <p:nvSpPr>
          <p:cNvPr id="56" name="TextBox 55">
            <a:extLst>
              <a:ext uri="{FF2B5EF4-FFF2-40B4-BE49-F238E27FC236}">
                <a16:creationId xmlns:a16="http://schemas.microsoft.com/office/drawing/2014/main" id="{16E2442C-D612-6678-297D-ED6D6C5FC0EF}"/>
              </a:ext>
            </a:extLst>
          </p:cNvPr>
          <p:cNvSpPr txBox="1"/>
          <p:nvPr/>
        </p:nvSpPr>
        <p:spPr>
          <a:xfrm>
            <a:off x="1387681" y="3007247"/>
            <a:ext cx="10661234" cy="1323439"/>
          </a:xfrm>
          <a:prstGeom prst="rect">
            <a:avLst/>
          </a:prstGeom>
          <a:noFill/>
        </p:spPr>
        <p:txBody>
          <a:bodyPr wrap="square" lIns="91440" tIns="45720" rIns="91440" bIns="45720" rtlCol="0" anchor="t">
            <a:spAutoFit/>
          </a:bodyPr>
          <a:lstStyle/>
          <a:p>
            <a:pPr fontAlgn="t"/>
            <a:r>
              <a:rPr lang="en-GB" sz="800" dirty="0" err="1">
                <a:latin typeface="Segoe UI"/>
                <a:cs typeface="Segoe UI"/>
              </a:rPr>
              <a:t>Bydd</a:t>
            </a:r>
            <a:r>
              <a:rPr lang="en-GB" sz="800" dirty="0">
                <a:latin typeface="Segoe UI"/>
                <a:cs typeface="Segoe UI"/>
              </a:rPr>
              <a:t> y plant </a:t>
            </a:r>
            <a:r>
              <a:rPr lang="en-GB" sz="800" dirty="0" err="1">
                <a:latin typeface="Segoe UI"/>
                <a:cs typeface="Segoe UI"/>
              </a:rPr>
              <a:t>yn</a:t>
            </a:r>
            <a:r>
              <a:rPr lang="en-GB" sz="800" dirty="0">
                <a:latin typeface="Segoe UI"/>
                <a:cs typeface="Segoe UI"/>
              </a:rPr>
              <a:t> </a:t>
            </a:r>
            <a:r>
              <a:rPr lang="en-GB" sz="800" dirty="0" err="1">
                <a:latin typeface="Segoe UI"/>
                <a:cs typeface="Segoe UI"/>
              </a:rPr>
              <a:t>ymchwilio</a:t>
            </a:r>
            <a:r>
              <a:rPr lang="en-GB" sz="800" dirty="0">
                <a:latin typeface="Segoe UI"/>
                <a:cs typeface="Segoe UI"/>
              </a:rPr>
              <a:t> </a:t>
            </a:r>
            <a:r>
              <a:rPr lang="en-GB" sz="800" dirty="0" err="1">
                <a:latin typeface="Segoe UI"/>
                <a:cs typeface="Segoe UI"/>
              </a:rPr>
              <a:t>i</a:t>
            </a:r>
            <a:r>
              <a:rPr lang="en-GB" sz="800" dirty="0">
                <a:latin typeface="Segoe UI"/>
                <a:cs typeface="Segoe UI"/>
              </a:rPr>
              <a:t> </a:t>
            </a:r>
            <a:r>
              <a:rPr lang="en-GB" sz="800" dirty="0" err="1">
                <a:latin typeface="Segoe UI"/>
                <a:cs typeface="Segoe UI"/>
              </a:rPr>
              <a:t>sut</a:t>
            </a:r>
            <a:r>
              <a:rPr lang="en-GB" sz="800" dirty="0">
                <a:latin typeface="Segoe UI"/>
                <a:cs typeface="Segoe UI"/>
              </a:rPr>
              <a:t> </a:t>
            </a:r>
            <a:r>
              <a:rPr lang="en-GB" sz="800" dirty="0" err="1">
                <a:latin typeface="Segoe UI"/>
                <a:cs typeface="Segoe UI"/>
              </a:rPr>
              <a:t>roedd</a:t>
            </a:r>
            <a:r>
              <a:rPr lang="en-GB" sz="800" dirty="0">
                <a:latin typeface="Segoe UI"/>
                <a:cs typeface="Segoe UI"/>
              </a:rPr>
              <a:t> </a:t>
            </a:r>
            <a:r>
              <a:rPr lang="en-GB" sz="800" b="1" dirty="0">
                <a:latin typeface="Segoe UI"/>
                <a:cs typeface="Segoe UI"/>
              </a:rPr>
              <a:t>Abertawe</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edrych</a:t>
            </a:r>
            <a:r>
              <a:rPr lang="en-GB" sz="800" dirty="0">
                <a:latin typeface="Segoe UI"/>
                <a:cs typeface="Segoe UI"/>
              </a:rPr>
              <a:t> </a:t>
            </a:r>
            <a:r>
              <a:rPr lang="en-GB" sz="800" dirty="0" err="1">
                <a:latin typeface="Segoe UI"/>
                <a:cs typeface="Segoe UI"/>
              </a:rPr>
              <a:t>cyn</a:t>
            </a:r>
            <a:r>
              <a:rPr lang="en-GB" sz="800" dirty="0">
                <a:latin typeface="Segoe UI"/>
                <a:cs typeface="Segoe UI"/>
              </a:rPr>
              <a:t> </a:t>
            </a:r>
            <a:r>
              <a:rPr lang="en-GB" sz="800" dirty="0" err="1">
                <a:latin typeface="Segoe UI"/>
                <a:cs typeface="Segoe UI"/>
              </a:rPr>
              <a:t>dechrau'r</a:t>
            </a:r>
            <a:r>
              <a:rPr lang="en-GB" sz="800" dirty="0">
                <a:latin typeface="Segoe UI"/>
                <a:cs typeface="Segoe UI"/>
              </a:rPr>
              <a:t> </a:t>
            </a:r>
            <a:r>
              <a:rPr lang="en-GB" sz="800" b="1" dirty="0">
                <a:latin typeface="Segoe UI"/>
                <a:cs typeface="Segoe UI"/>
              </a:rPr>
              <a:t>Ail </a:t>
            </a:r>
            <a:r>
              <a:rPr lang="en-GB" sz="800" b="1" dirty="0" err="1">
                <a:latin typeface="Segoe UI"/>
                <a:cs typeface="Segoe UI"/>
              </a:rPr>
              <a:t>Ryfel</a:t>
            </a:r>
            <a:r>
              <a:rPr lang="en-GB" sz="800" b="1" dirty="0">
                <a:latin typeface="Segoe UI"/>
                <a:cs typeface="Segoe UI"/>
              </a:rPr>
              <a:t> Byd</a:t>
            </a:r>
            <a:r>
              <a:rPr lang="en-GB" sz="800" dirty="0">
                <a:latin typeface="Segoe UI"/>
                <a:cs typeface="Segoe UI"/>
              </a:rPr>
              <a:t> ac </a:t>
            </a:r>
            <a:r>
              <a:rPr lang="en-GB" sz="800" dirty="0" err="1">
                <a:latin typeface="Segoe UI"/>
                <a:cs typeface="Segoe UI"/>
              </a:rPr>
              <a:t>yn</a:t>
            </a:r>
            <a:r>
              <a:rPr lang="en-GB" sz="800" dirty="0">
                <a:latin typeface="Segoe UI"/>
                <a:cs typeface="Segoe UI"/>
              </a:rPr>
              <a:t> </a:t>
            </a:r>
            <a:r>
              <a:rPr lang="en-GB" sz="800" dirty="0" err="1">
                <a:latin typeface="Segoe UI"/>
                <a:cs typeface="Segoe UI"/>
              </a:rPr>
              <a:t>archwilio</a:t>
            </a:r>
            <a:r>
              <a:rPr lang="en-GB" sz="800" dirty="0">
                <a:latin typeface="Segoe UI"/>
                <a:cs typeface="Segoe UI"/>
              </a:rPr>
              <a:t> </a:t>
            </a:r>
            <a:r>
              <a:rPr lang="en-GB" sz="800" dirty="0" err="1">
                <a:latin typeface="Segoe UI"/>
                <a:cs typeface="Segoe UI"/>
              </a:rPr>
              <a:t>sut</a:t>
            </a:r>
            <a:r>
              <a:rPr lang="en-GB" sz="800" dirty="0">
                <a:latin typeface="Segoe UI"/>
                <a:cs typeface="Segoe UI"/>
              </a:rPr>
              <a:t> y </a:t>
            </a:r>
            <a:r>
              <a:rPr lang="en-GB" sz="800" dirty="0" err="1">
                <a:latin typeface="Segoe UI"/>
                <a:cs typeface="Segoe UI"/>
              </a:rPr>
              <a:t>newidiodd</a:t>
            </a:r>
            <a:r>
              <a:rPr lang="en-GB" sz="800" dirty="0">
                <a:latin typeface="Segoe UI"/>
                <a:cs typeface="Segoe UI"/>
              </a:rPr>
              <a:t> y </a:t>
            </a:r>
            <a:r>
              <a:rPr lang="en-GB" sz="800" dirty="0" err="1">
                <a:latin typeface="Segoe UI"/>
                <a:cs typeface="Segoe UI"/>
              </a:rPr>
              <a:t>ddinas</a:t>
            </a:r>
            <a:r>
              <a:rPr lang="en-GB" sz="800" dirty="0">
                <a:latin typeface="Segoe UI"/>
                <a:cs typeface="Segoe UI"/>
              </a:rPr>
              <a:t> o </a:t>
            </a:r>
            <a:r>
              <a:rPr lang="en-GB" sz="800" dirty="0" err="1">
                <a:latin typeface="Segoe UI"/>
                <a:cs typeface="Segoe UI"/>
              </a:rPr>
              <a:t>ganlyniad</a:t>
            </a:r>
            <a:r>
              <a:rPr lang="en-GB" sz="800" dirty="0">
                <a:latin typeface="Segoe UI"/>
                <a:cs typeface="Segoe UI"/>
              </a:rPr>
              <a:t> </a:t>
            </a:r>
            <a:r>
              <a:rPr lang="en-GB" sz="800" dirty="0" err="1">
                <a:latin typeface="Segoe UI"/>
                <a:cs typeface="Segoe UI"/>
              </a:rPr>
              <a:t>i'r</a:t>
            </a:r>
            <a:r>
              <a:rPr lang="en-GB" sz="800" dirty="0">
                <a:latin typeface="Segoe UI"/>
                <a:cs typeface="Segoe UI"/>
              </a:rPr>
              <a:t> </a:t>
            </a:r>
            <a:r>
              <a:rPr lang="en-GB" sz="800" b="1" dirty="0">
                <a:latin typeface="Segoe UI"/>
                <a:cs typeface="Segoe UI"/>
              </a:rPr>
              <a:t>Blitz</a:t>
            </a:r>
            <a:r>
              <a:rPr lang="en-GB" sz="800" dirty="0">
                <a:latin typeface="Segoe UI"/>
                <a:cs typeface="Segoe UI"/>
              </a:rPr>
              <a:t>. </a:t>
            </a:r>
            <a:r>
              <a:rPr lang="en-GB" sz="800" dirty="0" err="1">
                <a:latin typeface="Segoe UI"/>
                <a:cs typeface="Segoe UI"/>
              </a:rPr>
              <a:t>Bydd</a:t>
            </a:r>
            <a:r>
              <a:rPr lang="en-GB" sz="800" dirty="0">
                <a:latin typeface="Segoe UI"/>
                <a:cs typeface="Segoe UI"/>
              </a:rPr>
              <a:t> y plant </a:t>
            </a:r>
            <a:r>
              <a:rPr lang="en-GB" sz="800" dirty="0" err="1">
                <a:latin typeface="Segoe UI"/>
                <a:cs typeface="Segoe UI"/>
              </a:rPr>
              <a:t>yn</a:t>
            </a:r>
            <a:r>
              <a:rPr lang="en-GB" sz="800" dirty="0">
                <a:latin typeface="Segoe UI"/>
                <a:cs typeface="Segoe UI"/>
              </a:rPr>
              <a:t> </a:t>
            </a:r>
            <a:r>
              <a:rPr lang="en-GB" sz="800" dirty="0" err="1">
                <a:latin typeface="Segoe UI"/>
                <a:cs typeface="Segoe UI"/>
              </a:rPr>
              <a:t>ystyried</a:t>
            </a:r>
            <a:r>
              <a:rPr lang="en-GB" sz="800" dirty="0">
                <a:latin typeface="Segoe UI"/>
                <a:cs typeface="Segoe UI"/>
              </a:rPr>
              <a:t> pam y </a:t>
            </a:r>
            <a:r>
              <a:rPr lang="en-GB" sz="800" dirty="0" err="1">
                <a:latin typeface="Segoe UI"/>
                <a:cs typeface="Segoe UI"/>
              </a:rPr>
              <a:t>nodwyd</a:t>
            </a:r>
            <a:r>
              <a:rPr lang="en-GB" sz="800" dirty="0">
                <a:latin typeface="Segoe UI"/>
                <a:cs typeface="Segoe UI"/>
              </a:rPr>
              <a:t> Abertawe </a:t>
            </a:r>
            <a:r>
              <a:rPr lang="en-GB" sz="800" dirty="0" err="1">
                <a:latin typeface="Segoe UI"/>
                <a:cs typeface="Segoe UI"/>
              </a:rPr>
              <a:t>fel</a:t>
            </a:r>
            <a:r>
              <a:rPr lang="en-GB" sz="800" dirty="0">
                <a:latin typeface="Segoe UI"/>
                <a:cs typeface="Segoe UI"/>
              </a:rPr>
              <a:t> </a:t>
            </a:r>
            <a:r>
              <a:rPr lang="en-GB" sz="800" dirty="0" err="1">
                <a:latin typeface="Segoe UI"/>
                <a:cs typeface="Segoe UI"/>
              </a:rPr>
              <a:t>targed</a:t>
            </a:r>
            <a:r>
              <a:rPr lang="en-GB" sz="800" dirty="0">
                <a:latin typeface="Segoe UI"/>
                <a:cs typeface="Segoe UI"/>
              </a:rPr>
              <a:t> </a:t>
            </a:r>
            <a:r>
              <a:rPr lang="en-GB" sz="800" dirty="0" err="1">
                <a:latin typeface="Segoe UI"/>
                <a:cs typeface="Segoe UI"/>
              </a:rPr>
              <a:t>gan</a:t>
            </a:r>
            <a:r>
              <a:rPr lang="en-GB" sz="800" dirty="0">
                <a:latin typeface="Segoe UI"/>
                <a:cs typeface="Segoe UI"/>
              </a:rPr>
              <a:t> yr </a:t>
            </a:r>
            <a:r>
              <a:rPr lang="en-GB" sz="800" dirty="0" err="1">
                <a:latin typeface="Segoe UI"/>
                <a:cs typeface="Segoe UI"/>
              </a:rPr>
              <a:t>Almaenwyr</a:t>
            </a:r>
            <a:r>
              <a:rPr lang="en-GB" sz="800" dirty="0">
                <a:latin typeface="Segoe UI"/>
                <a:cs typeface="Segoe UI"/>
              </a:rPr>
              <a:t>.</a:t>
            </a:r>
            <a:endParaRPr lang="en-US" sz="800"/>
          </a:p>
          <a:p>
            <a:r>
              <a:rPr lang="en-GB" sz="800" dirty="0" err="1">
                <a:latin typeface="Segoe UI"/>
                <a:cs typeface="Segoe UI"/>
              </a:rPr>
              <a:t>Byddant</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dysgu</a:t>
            </a:r>
            <a:r>
              <a:rPr lang="en-GB" sz="800" dirty="0">
                <a:latin typeface="Segoe UI"/>
                <a:cs typeface="Segoe UI"/>
              </a:rPr>
              <a:t> am </a:t>
            </a:r>
            <a:r>
              <a:rPr lang="en-GB" sz="800" dirty="0" err="1">
                <a:latin typeface="Segoe UI"/>
                <a:cs typeface="Segoe UI"/>
              </a:rPr>
              <a:t>arweinwyr</a:t>
            </a:r>
            <a:r>
              <a:rPr lang="en-GB" sz="800" dirty="0">
                <a:latin typeface="Segoe UI"/>
                <a:cs typeface="Segoe UI"/>
              </a:rPr>
              <a:t> </a:t>
            </a:r>
            <a:r>
              <a:rPr lang="en-GB" sz="800" dirty="0" err="1">
                <a:latin typeface="Segoe UI"/>
                <a:cs typeface="Segoe UI"/>
              </a:rPr>
              <a:t>byd</a:t>
            </a:r>
            <a:r>
              <a:rPr lang="en-GB" sz="800" dirty="0">
                <a:latin typeface="Segoe UI"/>
                <a:cs typeface="Segoe UI"/>
              </a:rPr>
              <a:t> </a:t>
            </a:r>
            <a:r>
              <a:rPr lang="en-GB" sz="800" dirty="0" err="1">
                <a:latin typeface="Segoe UI"/>
                <a:cs typeface="Segoe UI"/>
              </a:rPr>
              <a:t>allweddol</a:t>
            </a:r>
            <a:r>
              <a:rPr lang="en-GB" sz="800" dirty="0">
                <a:latin typeface="Segoe UI"/>
                <a:cs typeface="Segoe UI"/>
              </a:rPr>
              <a:t> a </a:t>
            </a:r>
            <a:r>
              <a:rPr lang="en-GB" sz="800" dirty="0" err="1">
                <a:latin typeface="Segoe UI"/>
                <a:cs typeface="Segoe UI"/>
              </a:rPr>
              <a:t>oedd</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rhan</a:t>
            </a:r>
            <a:r>
              <a:rPr lang="en-GB" sz="800" dirty="0">
                <a:latin typeface="Segoe UI"/>
                <a:cs typeface="Segoe UI"/>
              </a:rPr>
              <a:t> </a:t>
            </a:r>
            <a:r>
              <a:rPr lang="en-GB" sz="800" dirty="0" err="1">
                <a:latin typeface="Segoe UI"/>
                <a:cs typeface="Segoe UI"/>
              </a:rPr>
              <a:t>o'r</a:t>
            </a:r>
            <a:r>
              <a:rPr lang="en-GB" sz="800" dirty="0">
                <a:latin typeface="Segoe UI"/>
                <a:cs typeface="Segoe UI"/>
              </a:rPr>
              <a:t> </a:t>
            </a:r>
            <a:r>
              <a:rPr lang="en-GB" sz="800" dirty="0" err="1">
                <a:latin typeface="Segoe UI"/>
                <a:cs typeface="Segoe UI"/>
              </a:rPr>
              <a:t>gwrthdaro</a:t>
            </a:r>
            <a:r>
              <a:rPr lang="en-GB" sz="800" dirty="0">
                <a:latin typeface="Segoe UI"/>
                <a:cs typeface="Segoe UI"/>
              </a:rPr>
              <a:t> ac </a:t>
            </a:r>
            <a:r>
              <a:rPr lang="en-GB" sz="800" dirty="0" err="1">
                <a:latin typeface="Segoe UI"/>
                <a:cs typeface="Segoe UI"/>
              </a:rPr>
              <a:t>yn</a:t>
            </a:r>
            <a:r>
              <a:rPr lang="en-GB" sz="800" dirty="0">
                <a:latin typeface="Segoe UI"/>
                <a:cs typeface="Segoe UI"/>
              </a:rPr>
              <a:t> </a:t>
            </a:r>
            <a:r>
              <a:rPr lang="en-GB" sz="800" dirty="0" err="1">
                <a:latin typeface="Segoe UI"/>
                <a:cs typeface="Segoe UI"/>
              </a:rPr>
              <a:t>archwilio</a:t>
            </a:r>
            <a:r>
              <a:rPr lang="en-GB" sz="800" dirty="0">
                <a:latin typeface="Segoe UI"/>
                <a:cs typeface="Segoe UI"/>
              </a:rPr>
              <a:t> </a:t>
            </a:r>
            <a:r>
              <a:rPr lang="en-GB" sz="800" dirty="0" err="1">
                <a:latin typeface="Segoe UI"/>
                <a:cs typeface="Segoe UI"/>
              </a:rPr>
              <a:t>eu</a:t>
            </a:r>
            <a:r>
              <a:rPr lang="en-GB" sz="800" dirty="0">
                <a:latin typeface="Segoe UI"/>
                <a:cs typeface="Segoe UI"/>
              </a:rPr>
              <a:t> </a:t>
            </a:r>
            <a:r>
              <a:rPr lang="en-GB" sz="800" dirty="0" err="1">
                <a:latin typeface="Segoe UI"/>
                <a:cs typeface="Segoe UI"/>
              </a:rPr>
              <a:t>cymhellion</a:t>
            </a:r>
            <a:r>
              <a:rPr lang="en-GB" sz="800" dirty="0">
                <a:latin typeface="Segoe UI"/>
                <a:cs typeface="Segoe UI"/>
              </a:rPr>
              <a:t> </a:t>
            </a:r>
            <a:r>
              <a:rPr lang="en-GB" sz="800" dirty="0" err="1">
                <a:latin typeface="Segoe UI"/>
                <a:cs typeface="Segoe UI"/>
              </a:rPr>
              <a:t>a'u</a:t>
            </a:r>
            <a:r>
              <a:rPr lang="en-GB" sz="800" dirty="0">
                <a:latin typeface="Segoe UI"/>
                <a:cs typeface="Segoe UI"/>
              </a:rPr>
              <a:t> </a:t>
            </a:r>
            <a:r>
              <a:rPr lang="en-GB" sz="800" dirty="0" err="1">
                <a:latin typeface="Segoe UI"/>
                <a:cs typeface="Segoe UI"/>
              </a:rPr>
              <a:t>dylanwad</a:t>
            </a:r>
            <a:r>
              <a:rPr lang="en-GB" sz="800" dirty="0">
                <a:latin typeface="Segoe UI"/>
                <a:cs typeface="Segoe UI"/>
              </a:rPr>
              <a:t> </a:t>
            </a:r>
            <a:r>
              <a:rPr lang="en-GB" sz="800" dirty="0" err="1">
                <a:latin typeface="Segoe UI"/>
                <a:cs typeface="Segoe UI"/>
              </a:rPr>
              <a:t>ar</a:t>
            </a:r>
            <a:r>
              <a:rPr lang="en-GB" sz="800" dirty="0">
                <a:latin typeface="Segoe UI"/>
                <a:cs typeface="Segoe UI"/>
              </a:rPr>
              <a:t> </a:t>
            </a:r>
            <a:r>
              <a:rPr lang="en-GB" sz="800" dirty="0" err="1">
                <a:latin typeface="Segoe UI"/>
                <a:cs typeface="Segoe UI"/>
              </a:rPr>
              <a:t>ddigwyddiadau</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ystod</a:t>
            </a:r>
            <a:r>
              <a:rPr lang="en-GB" sz="800" dirty="0">
                <a:latin typeface="Segoe UI"/>
                <a:cs typeface="Segoe UI"/>
              </a:rPr>
              <a:t> y </a:t>
            </a:r>
            <a:r>
              <a:rPr lang="en-GB" sz="800" dirty="0" err="1">
                <a:latin typeface="Segoe UI"/>
                <a:cs typeface="Segoe UI"/>
              </a:rPr>
              <a:t>rhyfel</a:t>
            </a:r>
            <a:r>
              <a:rPr lang="en-GB" sz="800" dirty="0">
                <a:latin typeface="Segoe UI"/>
                <a:cs typeface="Segoe UI"/>
              </a:rPr>
              <a:t>. </a:t>
            </a:r>
            <a:r>
              <a:rPr lang="en-GB" sz="800" dirty="0" err="1">
                <a:latin typeface="Segoe UI"/>
                <a:cs typeface="Segoe UI"/>
              </a:rPr>
              <a:t>Bydd</a:t>
            </a:r>
            <a:r>
              <a:rPr lang="en-GB" sz="800" dirty="0">
                <a:latin typeface="Segoe UI"/>
                <a:cs typeface="Segoe UI"/>
              </a:rPr>
              <a:t> y </a:t>
            </a:r>
            <a:r>
              <a:rPr lang="en-GB" sz="800" dirty="0" err="1">
                <a:latin typeface="Segoe UI"/>
                <a:cs typeface="Segoe UI"/>
              </a:rPr>
              <a:t>dosbarth</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cael</a:t>
            </a:r>
            <a:r>
              <a:rPr lang="en-GB" sz="800" dirty="0">
                <a:latin typeface="Segoe UI"/>
                <a:cs typeface="Segoe UI"/>
              </a:rPr>
              <a:t> </a:t>
            </a:r>
            <a:r>
              <a:rPr lang="en-GB" sz="800" dirty="0" err="1">
                <a:latin typeface="Segoe UI"/>
                <a:cs typeface="Segoe UI"/>
              </a:rPr>
              <a:t>eu</a:t>
            </a:r>
            <a:r>
              <a:rPr lang="en-GB" sz="800" dirty="0">
                <a:latin typeface="Segoe UI"/>
                <a:cs typeface="Segoe UI"/>
              </a:rPr>
              <a:t> </a:t>
            </a:r>
            <a:r>
              <a:rPr lang="en-GB" sz="800" dirty="0" err="1">
                <a:latin typeface="Segoe UI"/>
                <a:cs typeface="Segoe UI"/>
              </a:rPr>
              <a:t>cyflwyno</a:t>
            </a:r>
            <a:r>
              <a:rPr lang="en-GB" sz="800" dirty="0">
                <a:latin typeface="Segoe UI"/>
                <a:cs typeface="Segoe UI"/>
              </a:rPr>
              <a:t> </a:t>
            </a:r>
            <a:r>
              <a:rPr lang="en-GB" sz="800" dirty="0" err="1">
                <a:latin typeface="Segoe UI"/>
                <a:cs typeface="Segoe UI"/>
              </a:rPr>
              <a:t>i'r</a:t>
            </a:r>
            <a:r>
              <a:rPr lang="en-GB" sz="800" dirty="0">
                <a:latin typeface="Segoe UI"/>
                <a:cs typeface="Segoe UI"/>
              </a:rPr>
              <a:t> </a:t>
            </a:r>
            <a:r>
              <a:rPr lang="en-GB" sz="800" dirty="0" err="1">
                <a:latin typeface="Segoe UI"/>
                <a:cs typeface="Segoe UI"/>
              </a:rPr>
              <a:t>nofel</a:t>
            </a:r>
            <a:r>
              <a:rPr lang="en-GB" sz="800" dirty="0">
                <a:latin typeface="Segoe UI"/>
                <a:cs typeface="Segoe UI"/>
              </a:rPr>
              <a:t> </a:t>
            </a:r>
            <a:r>
              <a:rPr lang="en-GB" sz="800" b="1" dirty="0">
                <a:latin typeface="Segoe UI"/>
                <a:cs typeface="Segoe UI"/>
              </a:rPr>
              <a:t>Swansea Spy</a:t>
            </a:r>
            <a:r>
              <a:rPr lang="en-GB" sz="800" dirty="0">
                <a:latin typeface="Segoe UI"/>
                <a:cs typeface="Segoe UI"/>
              </a:rPr>
              <a:t>. </a:t>
            </a:r>
            <a:r>
              <a:rPr lang="en-GB" sz="800" dirty="0" err="1">
                <a:latin typeface="Segoe UI"/>
                <a:cs typeface="Segoe UI"/>
              </a:rPr>
              <a:t>Byddant</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archwilio'r</a:t>
            </a:r>
            <a:r>
              <a:rPr lang="en-GB" sz="800" dirty="0">
                <a:latin typeface="Segoe UI"/>
                <a:cs typeface="Segoe UI"/>
              </a:rPr>
              <a:t> </a:t>
            </a:r>
            <a:r>
              <a:rPr lang="en-GB" sz="800" dirty="0" err="1">
                <a:latin typeface="Segoe UI"/>
                <a:cs typeface="Segoe UI"/>
              </a:rPr>
              <a:t>clawr</a:t>
            </a:r>
            <a:r>
              <a:rPr lang="en-GB" sz="800" dirty="0">
                <a:latin typeface="Segoe UI"/>
                <a:cs typeface="Segoe UI"/>
              </a:rPr>
              <a:t> </a:t>
            </a:r>
            <a:r>
              <a:rPr lang="en-GB" sz="800" dirty="0" err="1">
                <a:latin typeface="Segoe UI"/>
                <a:cs typeface="Segoe UI"/>
              </a:rPr>
              <a:t>blaen</a:t>
            </a:r>
            <a:r>
              <a:rPr lang="en-GB" sz="800" dirty="0">
                <a:latin typeface="Segoe UI"/>
                <a:cs typeface="Segoe UI"/>
              </a:rPr>
              <a:t> </a:t>
            </a:r>
            <a:r>
              <a:rPr lang="en-GB" sz="800" dirty="0" err="1">
                <a:latin typeface="Segoe UI"/>
                <a:cs typeface="Segoe UI"/>
              </a:rPr>
              <a:t>a'r</a:t>
            </a:r>
            <a:r>
              <a:rPr lang="en-GB" sz="800" dirty="0">
                <a:latin typeface="Segoe UI"/>
                <a:cs typeface="Segoe UI"/>
              </a:rPr>
              <a:t> </a:t>
            </a:r>
            <a:r>
              <a:rPr lang="en-GB" sz="800" dirty="0" err="1">
                <a:latin typeface="Segoe UI"/>
                <a:cs typeface="Segoe UI"/>
              </a:rPr>
              <a:t>crynodeb</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gwneud</a:t>
            </a:r>
            <a:r>
              <a:rPr lang="en-GB" sz="800" dirty="0">
                <a:latin typeface="Segoe UI"/>
                <a:cs typeface="Segoe UI"/>
              </a:rPr>
              <a:t> </a:t>
            </a:r>
            <a:r>
              <a:rPr lang="en-GB" sz="800" dirty="0" err="1">
                <a:latin typeface="Segoe UI"/>
                <a:cs typeface="Segoe UI"/>
              </a:rPr>
              <a:t>rhagfynegiadau</a:t>
            </a:r>
            <a:r>
              <a:rPr lang="en-GB" sz="800" dirty="0">
                <a:latin typeface="Segoe UI"/>
                <a:cs typeface="Segoe UI"/>
              </a:rPr>
              <a:t> am y </a:t>
            </a:r>
            <a:r>
              <a:rPr lang="en-GB" sz="800" dirty="0" err="1">
                <a:latin typeface="Segoe UI"/>
                <a:cs typeface="Segoe UI"/>
              </a:rPr>
              <a:t>stori</a:t>
            </a:r>
            <a:r>
              <a:rPr lang="en-GB" sz="800" dirty="0">
                <a:latin typeface="Segoe UI"/>
                <a:cs typeface="Segoe UI"/>
              </a:rPr>
              <a:t>, ac </a:t>
            </a:r>
            <a:r>
              <a:rPr lang="en-GB" sz="800" dirty="0" err="1">
                <a:latin typeface="Segoe UI"/>
                <a:cs typeface="Segoe UI"/>
              </a:rPr>
              <a:t>yn</a:t>
            </a:r>
            <a:r>
              <a:rPr lang="en-GB" sz="800" dirty="0">
                <a:latin typeface="Segoe UI"/>
                <a:cs typeface="Segoe UI"/>
              </a:rPr>
              <a:t> </a:t>
            </a:r>
            <a:r>
              <a:rPr lang="en-GB" sz="800" dirty="0" err="1">
                <a:latin typeface="Segoe UI"/>
                <a:cs typeface="Segoe UI"/>
              </a:rPr>
              <a:t>trafod</a:t>
            </a:r>
            <a:r>
              <a:rPr lang="en-GB" sz="800" dirty="0">
                <a:latin typeface="Segoe UI"/>
                <a:cs typeface="Segoe UI"/>
              </a:rPr>
              <a:t> </a:t>
            </a:r>
            <a:r>
              <a:rPr lang="en-GB" sz="800" dirty="0" err="1">
                <a:latin typeface="Segoe UI"/>
                <a:cs typeface="Segoe UI"/>
              </a:rPr>
              <a:t>sut</a:t>
            </a:r>
            <a:r>
              <a:rPr lang="en-GB" sz="800" dirty="0">
                <a:latin typeface="Segoe UI"/>
                <a:cs typeface="Segoe UI"/>
              </a:rPr>
              <a:t> y gall y </a:t>
            </a:r>
            <a:r>
              <a:rPr lang="en-GB" sz="800" dirty="0" err="1">
                <a:latin typeface="Segoe UI"/>
                <a:cs typeface="Segoe UI"/>
              </a:rPr>
              <a:t>lleoliad</a:t>
            </a:r>
            <a:r>
              <a:rPr lang="en-GB" sz="800" dirty="0">
                <a:latin typeface="Segoe UI"/>
                <a:cs typeface="Segoe UI"/>
              </a:rPr>
              <a:t> </a:t>
            </a:r>
            <a:r>
              <a:rPr lang="en-GB" sz="800" dirty="0" err="1">
                <a:latin typeface="Segoe UI"/>
                <a:cs typeface="Segoe UI"/>
              </a:rPr>
              <a:t>a'r</a:t>
            </a:r>
            <a:r>
              <a:rPr lang="en-GB" sz="800" dirty="0">
                <a:latin typeface="Segoe UI"/>
                <a:cs typeface="Segoe UI"/>
              </a:rPr>
              <a:t> </a:t>
            </a:r>
            <a:r>
              <a:rPr lang="en-GB" sz="800" dirty="0" err="1">
                <a:latin typeface="Segoe UI"/>
                <a:cs typeface="Segoe UI"/>
              </a:rPr>
              <a:t>cyd-destun</a:t>
            </a:r>
            <a:r>
              <a:rPr lang="en-GB" sz="800" dirty="0">
                <a:latin typeface="Segoe UI"/>
                <a:cs typeface="Segoe UI"/>
              </a:rPr>
              <a:t> </a:t>
            </a:r>
            <a:r>
              <a:rPr lang="en-GB" sz="800" dirty="0" err="1">
                <a:latin typeface="Segoe UI"/>
                <a:cs typeface="Segoe UI"/>
              </a:rPr>
              <a:t>hanesyddol</a:t>
            </a:r>
            <a:r>
              <a:rPr lang="en-GB" sz="800" dirty="0">
                <a:latin typeface="Segoe UI"/>
                <a:cs typeface="Segoe UI"/>
              </a:rPr>
              <a:t> </a:t>
            </a:r>
            <a:r>
              <a:rPr lang="en-GB" sz="800" dirty="0" err="1">
                <a:latin typeface="Segoe UI"/>
                <a:cs typeface="Segoe UI"/>
              </a:rPr>
              <a:t>ddylanwadu</a:t>
            </a:r>
            <a:r>
              <a:rPr lang="en-GB" sz="800" dirty="0">
                <a:latin typeface="Segoe UI"/>
                <a:cs typeface="Segoe UI"/>
              </a:rPr>
              <a:t> </a:t>
            </a:r>
            <a:r>
              <a:rPr lang="en-GB" sz="800" dirty="0" err="1">
                <a:latin typeface="Segoe UI"/>
                <a:cs typeface="Segoe UI"/>
              </a:rPr>
              <a:t>ar</a:t>
            </a:r>
            <a:r>
              <a:rPr lang="en-GB" sz="800" dirty="0">
                <a:latin typeface="Segoe UI"/>
                <a:cs typeface="Segoe UI"/>
              </a:rPr>
              <a:t> </a:t>
            </a:r>
            <a:r>
              <a:rPr lang="en-GB" sz="800" dirty="0" err="1">
                <a:latin typeface="Segoe UI"/>
                <a:cs typeface="Segoe UI"/>
              </a:rPr>
              <a:t>ddigwyddiadau'r</a:t>
            </a:r>
            <a:r>
              <a:rPr lang="en-GB" sz="800" dirty="0">
                <a:latin typeface="Segoe UI"/>
                <a:cs typeface="Segoe UI"/>
              </a:rPr>
              <a:t> </a:t>
            </a:r>
            <a:r>
              <a:rPr lang="en-GB" sz="800" dirty="0" err="1">
                <a:latin typeface="Segoe UI"/>
                <a:cs typeface="Segoe UI"/>
              </a:rPr>
              <a:t>nofel</a:t>
            </a:r>
            <a:r>
              <a:rPr lang="en-GB" sz="800" dirty="0">
                <a:latin typeface="Segoe UI"/>
                <a:cs typeface="Segoe UI"/>
              </a:rPr>
              <a:t>.</a:t>
            </a:r>
          </a:p>
          <a:p>
            <a:r>
              <a:rPr lang="en-GB" sz="800" dirty="0" err="1">
                <a:latin typeface="Segoe UI"/>
                <a:cs typeface="Segoe UI"/>
              </a:rPr>
              <a:t>Byddant</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ysgrifennu</a:t>
            </a:r>
            <a:r>
              <a:rPr lang="en-GB" sz="800" dirty="0">
                <a:latin typeface="Segoe UI"/>
                <a:cs typeface="Segoe UI"/>
              </a:rPr>
              <a:t> </a:t>
            </a:r>
            <a:r>
              <a:rPr lang="en-GB" sz="800" dirty="0" err="1">
                <a:latin typeface="Segoe UI"/>
                <a:cs typeface="Segoe UI"/>
              </a:rPr>
              <a:t>adroddiadau</a:t>
            </a:r>
            <a:r>
              <a:rPr lang="en-GB" sz="800" dirty="0">
                <a:latin typeface="Segoe UI"/>
                <a:cs typeface="Segoe UI"/>
              </a:rPr>
              <a:t> </a:t>
            </a:r>
            <a:r>
              <a:rPr lang="en-GB" sz="800" dirty="0" err="1">
                <a:latin typeface="Segoe UI"/>
                <a:cs typeface="Segoe UI"/>
              </a:rPr>
              <a:t>ailadroddol</a:t>
            </a:r>
            <a:r>
              <a:rPr lang="en-GB" sz="800" dirty="0">
                <a:latin typeface="Segoe UI"/>
                <a:cs typeface="Segoe UI"/>
              </a:rPr>
              <a:t> </a:t>
            </a:r>
            <a:r>
              <a:rPr lang="en-GB" sz="800" dirty="0" err="1">
                <a:latin typeface="Segoe UI"/>
                <a:cs typeface="Segoe UI"/>
              </a:rPr>
              <a:t>drwy</a:t>
            </a:r>
            <a:r>
              <a:rPr lang="en-GB" sz="800" dirty="0">
                <a:latin typeface="Segoe UI"/>
                <a:cs typeface="Segoe UI"/>
              </a:rPr>
              <a:t> </a:t>
            </a:r>
            <a:r>
              <a:rPr lang="en-GB" sz="800" dirty="0" err="1">
                <a:latin typeface="Segoe UI"/>
                <a:cs typeface="Segoe UI"/>
              </a:rPr>
              <a:t>gydymdeimlo</a:t>
            </a:r>
            <a:r>
              <a:rPr lang="en-GB" sz="800" dirty="0">
                <a:latin typeface="Segoe UI"/>
                <a:cs typeface="Segoe UI"/>
              </a:rPr>
              <a:t> </a:t>
            </a:r>
            <a:r>
              <a:rPr lang="en-GB" sz="800" dirty="0" err="1">
                <a:latin typeface="Segoe UI"/>
                <a:cs typeface="Segoe UI"/>
              </a:rPr>
              <a:t>â'r</a:t>
            </a:r>
            <a:r>
              <a:rPr lang="en-GB" sz="800" dirty="0">
                <a:latin typeface="Segoe UI"/>
                <a:cs typeface="Segoe UI"/>
              </a:rPr>
              <a:t> </a:t>
            </a:r>
            <a:r>
              <a:rPr lang="en-GB" sz="800" dirty="0" err="1">
                <a:latin typeface="Segoe UI"/>
                <a:cs typeface="Segoe UI"/>
              </a:rPr>
              <a:t>prif</a:t>
            </a:r>
            <a:r>
              <a:rPr lang="en-GB" sz="800" dirty="0">
                <a:latin typeface="Segoe UI"/>
                <a:cs typeface="Segoe UI"/>
              </a:rPr>
              <a:t> </a:t>
            </a:r>
            <a:r>
              <a:rPr lang="en-GB" sz="800" dirty="0" err="1">
                <a:latin typeface="Segoe UI"/>
                <a:cs typeface="Segoe UI"/>
              </a:rPr>
              <a:t>gymeriadau</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dilyn</a:t>
            </a:r>
            <a:r>
              <a:rPr lang="en-GB" sz="800" dirty="0">
                <a:latin typeface="Segoe UI"/>
                <a:cs typeface="Segoe UI"/>
              </a:rPr>
              <a:t> </a:t>
            </a:r>
            <a:r>
              <a:rPr lang="en-GB" sz="800" dirty="0" err="1">
                <a:latin typeface="Segoe UI"/>
                <a:cs typeface="Segoe UI"/>
              </a:rPr>
              <a:t>ymosodiad</a:t>
            </a:r>
            <a:r>
              <a:rPr lang="en-GB" sz="800" dirty="0">
                <a:latin typeface="Segoe UI"/>
                <a:cs typeface="Segoe UI"/>
              </a:rPr>
              <a:t> </a:t>
            </a:r>
            <a:r>
              <a:rPr lang="en-GB" sz="800" dirty="0" err="1">
                <a:latin typeface="Segoe UI"/>
                <a:cs typeface="Segoe UI"/>
              </a:rPr>
              <a:t>bomio</a:t>
            </a:r>
            <a:r>
              <a:rPr lang="en-GB" sz="800" dirty="0">
                <a:latin typeface="Segoe UI"/>
                <a:cs typeface="Segoe UI"/>
              </a:rPr>
              <a:t> </a:t>
            </a:r>
            <a:r>
              <a:rPr lang="en-GB" sz="800" dirty="0" err="1">
                <a:latin typeface="Segoe UI"/>
                <a:cs typeface="Segoe UI"/>
              </a:rPr>
              <a:t>ar</a:t>
            </a:r>
            <a:r>
              <a:rPr lang="en-GB" sz="800" dirty="0">
                <a:latin typeface="Segoe UI"/>
                <a:cs typeface="Segoe UI"/>
              </a:rPr>
              <a:t> y </a:t>
            </a:r>
            <a:r>
              <a:rPr lang="en-GB" sz="800" dirty="0" err="1">
                <a:latin typeface="Segoe UI"/>
                <a:cs typeface="Segoe UI"/>
              </a:rPr>
              <a:t>dref</a:t>
            </a:r>
            <a:r>
              <a:rPr lang="en-GB" sz="800" dirty="0">
                <a:latin typeface="Segoe UI"/>
                <a:cs typeface="Segoe UI"/>
              </a:rPr>
              <a:t>. </a:t>
            </a:r>
            <a:r>
              <a:rPr lang="en-GB" sz="800" dirty="0" err="1">
                <a:latin typeface="Segoe UI"/>
                <a:cs typeface="Segoe UI"/>
              </a:rPr>
              <a:t>Bydd</a:t>
            </a:r>
            <a:r>
              <a:rPr lang="en-GB" sz="800" dirty="0">
                <a:latin typeface="Segoe UI"/>
                <a:cs typeface="Segoe UI"/>
              </a:rPr>
              <a:t> y plant </a:t>
            </a:r>
            <a:r>
              <a:rPr lang="en-GB" sz="800" dirty="0" err="1">
                <a:latin typeface="Segoe UI"/>
                <a:cs typeface="Segoe UI"/>
              </a:rPr>
              <a:t>yn</a:t>
            </a:r>
            <a:r>
              <a:rPr lang="en-GB" sz="800" dirty="0">
                <a:latin typeface="Segoe UI"/>
                <a:cs typeface="Segoe UI"/>
              </a:rPr>
              <a:t> </a:t>
            </a:r>
            <a:r>
              <a:rPr lang="en-GB" sz="800" dirty="0" err="1">
                <a:latin typeface="Segoe UI"/>
                <a:cs typeface="Segoe UI"/>
              </a:rPr>
              <a:t>ymchwilio</a:t>
            </a:r>
            <a:r>
              <a:rPr lang="en-GB" sz="800" dirty="0">
                <a:latin typeface="Segoe UI"/>
                <a:cs typeface="Segoe UI"/>
              </a:rPr>
              <a:t> </a:t>
            </a:r>
            <a:r>
              <a:rPr lang="en-GB" sz="800" dirty="0" err="1">
                <a:latin typeface="Segoe UI"/>
                <a:cs typeface="Segoe UI"/>
              </a:rPr>
              <a:t>i</a:t>
            </a:r>
            <a:r>
              <a:rPr lang="en-GB" sz="800" dirty="0">
                <a:latin typeface="Segoe UI"/>
                <a:cs typeface="Segoe UI"/>
              </a:rPr>
              <a:t> </a:t>
            </a:r>
            <a:r>
              <a:rPr lang="en-GB" sz="800" dirty="0" err="1">
                <a:latin typeface="Segoe UI"/>
                <a:cs typeface="Segoe UI"/>
              </a:rPr>
              <a:t>fywyd</a:t>
            </a:r>
            <a:r>
              <a:rPr lang="en-GB" sz="800" dirty="0">
                <a:latin typeface="Segoe UI"/>
                <a:cs typeface="Segoe UI"/>
              </a:rPr>
              <a:t> </a:t>
            </a:r>
            <a:r>
              <a:rPr lang="en-GB" sz="800" b="1" dirty="0">
                <a:latin typeface="Segoe UI"/>
                <a:cs typeface="Segoe UI"/>
              </a:rPr>
              <a:t>Anne Frank</a:t>
            </a:r>
            <a:r>
              <a:rPr lang="en-GB" sz="800" dirty="0">
                <a:latin typeface="Segoe UI"/>
                <a:cs typeface="Segoe UI"/>
              </a:rPr>
              <a:t> </a:t>
            </a:r>
            <a:r>
              <a:rPr lang="en-GB" sz="800" dirty="0" err="1">
                <a:latin typeface="Segoe UI"/>
                <a:cs typeface="Segoe UI"/>
              </a:rPr>
              <a:t>gan</a:t>
            </a:r>
            <a:r>
              <a:rPr lang="en-GB" sz="800" dirty="0">
                <a:latin typeface="Segoe UI"/>
                <a:cs typeface="Segoe UI"/>
              </a:rPr>
              <a:t> </a:t>
            </a:r>
            <a:r>
              <a:rPr lang="en-GB" sz="800" dirty="0" err="1">
                <a:latin typeface="Segoe UI"/>
                <a:cs typeface="Segoe UI"/>
              </a:rPr>
              <a:t>ddefnyddio</a:t>
            </a:r>
            <a:r>
              <a:rPr lang="en-GB" sz="800" dirty="0">
                <a:latin typeface="Segoe UI"/>
                <a:cs typeface="Segoe UI"/>
              </a:rPr>
              <a:t> </a:t>
            </a:r>
            <a:r>
              <a:rPr lang="en-GB" sz="800" dirty="0" err="1">
                <a:latin typeface="Segoe UI"/>
                <a:cs typeface="Segoe UI"/>
              </a:rPr>
              <a:t>ystod</a:t>
            </a:r>
            <a:r>
              <a:rPr lang="en-GB" sz="800" dirty="0">
                <a:latin typeface="Segoe UI"/>
                <a:cs typeface="Segoe UI"/>
              </a:rPr>
              <a:t> o </a:t>
            </a:r>
            <a:r>
              <a:rPr lang="en-GB" sz="800" dirty="0" err="1">
                <a:latin typeface="Segoe UI"/>
                <a:cs typeface="Segoe UI"/>
              </a:rPr>
              <a:t>strategaethau</a:t>
            </a:r>
            <a:r>
              <a:rPr lang="en-GB" sz="800" dirty="0">
                <a:latin typeface="Segoe UI"/>
                <a:cs typeface="Segoe UI"/>
              </a:rPr>
              <a:t> </a:t>
            </a:r>
            <a:r>
              <a:rPr lang="en-GB" sz="800" dirty="0" err="1">
                <a:latin typeface="Segoe UI"/>
                <a:cs typeface="Segoe UI"/>
              </a:rPr>
              <a:t>darllen</a:t>
            </a:r>
            <a:r>
              <a:rPr lang="en-GB" sz="800" dirty="0">
                <a:latin typeface="Segoe UI"/>
                <a:cs typeface="Segoe UI"/>
              </a:rPr>
              <a:t> a </a:t>
            </a:r>
            <a:r>
              <a:rPr lang="en-GB" sz="800" dirty="0" err="1">
                <a:latin typeface="Segoe UI"/>
                <a:cs typeface="Segoe UI"/>
              </a:rPr>
              <a:t>ffynonellau</a:t>
            </a:r>
            <a:r>
              <a:rPr lang="en-GB" sz="800" dirty="0">
                <a:latin typeface="Segoe UI"/>
                <a:cs typeface="Segoe UI"/>
              </a:rPr>
              <a:t> </a:t>
            </a:r>
            <a:r>
              <a:rPr lang="en-GB" sz="800" dirty="0" err="1">
                <a:latin typeface="Segoe UI"/>
                <a:cs typeface="Segoe UI"/>
              </a:rPr>
              <a:t>hanesyddol</a:t>
            </a:r>
            <a:r>
              <a:rPr lang="en-GB" sz="800" dirty="0">
                <a:latin typeface="Segoe UI"/>
                <a:cs typeface="Segoe UI"/>
              </a:rPr>
              <a:t>.</a:t>
            </a:r>
          </a:p>
          <a:p>
            <a:r>
              <a:rPr lang="en-GB" sz="800" dirty="0">
                <a:latin typeface="Segoe UI"/>
                <a:cs typeface="Segoe UI"/>
              </a:rPr>
              <a:t>Gan </a:t>
            </a:r>
            <a:r>
              <a:rPr lang="en-GB" sz="800" dirty="0" err="1">
                <a:latin typeface="Segoe UI"/>
                <a:cs typeface="Segoe UI"/>
              </a:rPr>
              <a:t>ddefnyddio</a:t>
            </a:r>
            <a:r>
              <a:rPr lang="en-GB" sz="800" dirty="0">
                <a:latin typeface="Segoe UI"/>
                <a:cs typeface="Segoe UI"/>
              </a:rPr>
              <a:t> </a:t>
            </a:r>
            <a:r>
              <a:rPr lang="en-GB" sz="800" dirty="0" err="1">
                <a:latin typeface="Segoe UI"/>
                <a:cs typeface="Segoe UI"/>
              </a:rPr>
              <a:t>sgiliau</a:t>
            </a:r>
            <a:r>
              <a:rPr lang="en-GB" sz="800" dirty="0">
                <a:latin typeface="Segoe UI"/>
                <a:cs typeface="Segoe UI"/>
              </a:rPr>
              <a:t> </a:t>
            </a:r>
            <a:r>
              <a:rPr lang="en-GB" sz="800" dirty="0" err="1">
                <a:latin typeface="Segoe UI"/>
                <a:cs typeface="Segoe UI"/>
              </a:rPr>
              <a:t>rhifedd</a:t>
            </a:r>
            <a:r>
              <a:rPr lang="en-GB" sz="800" dirty="0">
                <a:latin typeface="Segoe UI"/>
                <a:cs typeface="Segoe UI"/>
              </a:rPr>
              <a:t>, </a:t>
            </a:r>
            <a:r>
              <a:rPr lang="en-GB" sz="800" dirty="0" err="1">
                <a:latin typeface="Segoe UI"/>
                <a:cs typeface="Segoe UI"/>
              </a:rPr>
              <a:t>bydd</a:t>
            </a:r>
            <a:r>
              <a:rPr lang="en-GB" sz="800" dirty="0">
                <a:latin typeface="Segoe UI"/>
                <a:cs typeface="Segoe UI"/>
              </a:rPr>
              <a:t> y plant </a:t>
            </a:r>
            <a:r>
              <a:rPr lang="en-GB" sz="800" dirty="0" err="1">
                <a:latin typeface="Segoe UI"/>
                <a:cs typeface="Segoe UI"/>
              </a:rPr>
              <a:t>yn</a:t>
            </a:r>
            <a:r>
              <a:rPr lang="en-GB" sz="800" dirty="0">
                <a:latin typeface="Segoe UI"/>
                <a:cs typeface="Segoe UI"/>
              </a:rPr>
              <a:t> </a:t>
            </a:r>
            <a:r>
              <a:rPr lang="en-GB" sz="800" dirty="0" err="1">
                <a:latin typeface="Segoe UI"/>
                <a:cs typeface="Segoe UI"/>
              </a:rPr>
              <a:t>dadansoddi</a:t>
            </a:r>
            <a:r>
              <a:rPr lang="en-GB" sz="800" dirty="0">
                <a:latin typeface="Segoe UI"/>
                <a:cs typeface="Segoe UI"/>
              </a:rPr>
              <a:t> </a:t>
            </a:r>
            <a:r>
              <a:rPr lang="en-GB" sz="800" dirty="0" err="1">
                <a:latin typeface="Segoe UI"/>
                <a:cs typeface="Segoe UI"/>
              </a:rPr>
              <a:t>gwerthiant</a:t>
            </a:r>
            <a:r>
              <a:rPr lang="en-GB" sz="800" dirty="0">
                <a:latin typeface="Segoe UI"/>
                <a:cs typeface="Segoe UI"/>
              </a:rPr>
              <a:t> </a:t>
            </a:r>
            <a:r>
              <a:rPr lang="en-GB" sz="800" dirty="0" err="1">
                <a:latin typeface="Segoe UI"/>
                <a:cs typeface="Segoe UI"/>
              </a:rPr>
              <a:t>llyfr</a:t>
            </a:r>
            <a:r>
              <a:rPr lang="en-GB" sz="800" dirty="0">
                <a:latin typeface="Segoe UI"/>
                <a:cs typeface="Segoe UI"/>
              </a:rPr>
              <a:t> </a:t>
            </a:r>
            <a:r>
              <a:rPr lang="en-GB" sz="800" b="1" dirty="0">
                <a:latin typeface="Segoe UI"/>
                <a:cs typeface="Segoe UI"/>
              </a:rPr>
              <a:t>Dyddiadur Anne Frank</a:t>
            </a:r>
            <a:r>
              <a:rPr lang="en-GB" sz="800" dirty="0">
                <a:latin typeface="Segoe UI"/>
                <a:cs typeface="Segoe UI"/>
              </a:rPr>
              <a:t> ac </a:t>
            </a:r>
            <a:r>
              <a:rPr lang="en-GB" sz="800" dirty="0" err="1">
                <a:latin typeface="Segoe UI"/>
                <a:cs typeface="Segoe UI"/>
              </a:rPr>
              <a:t>yn</a:t>
            </a:r>
            <a:r>
              <a:rPr lang="en-GB" sz="800" dirty="0">
                <a:latin typeface="Segoe UI"/>
                <a:cs typeface="Segoe UI"/>
              </a:rPr>
              <a:t> </a:t>
            </a:r>
            <a:r>
              <a:rPr lang="en-GB" sz="800" dirty="0" err="1">
                <a:latin typeface="Segoe UI"/>
                <a:cs typeface="Segoe UI"/>
              </a:rPr>
              <a:t>ymchwilio</a:t>
            </a:r>
            <a:r>
              <a:rPr lang="en-GB" sz="800" dirty="0">
                <a:latin typeface="Segoe UI"/>
                <a:cs typeface="Segoe UI"/>
              </a:rPr>
              <a:t> </a:t>
            </a:r>
            <a:r>
              <a:rPr lang="en-GB" sz="800" dirty="0" err="1">
                <a:latin typeface="Segoe UI"/>
                <a:cs typeface="Segoe UI"/>
              </a:rPr>
              <a:t>i</a:t>
            </a:r>
            <a:r>
              <a:rPr lang="en-GB" sz="800" dirty="0">
                <a:latin typeface="Segoe UI"/>
                <a:cs typeface="Segoe UI"/>
              </a:rPr>
              <a:t> </a:t>
            </a:r>
            <a:r>
              <a:rPr lang="en-GB" sz="800" dirty="0" err="1">
                <a:latin typeface="Segoe UI"/>
                <a:cs typeface="Segoe UI"/>
              </a:rPr>
              <a:t>sut</a:t>
            </a:r>
            <a:r>
              <a:rPr lang="en-GB" sz="800" dirty="0">
                <a:latin typeface="Segoe UI"/>
                <a:cs typeface="Segoe UI"/>
              </a:rPr>
              <a:t> </a:t>
            </a:r>
            <a:r>
              <a:rPr lang="en-GB" sz="800" dirty="0" err="1">
                <a:latin typeface="Segoe UI"/>
                <a:cs typeface="Segoe UI"/>
              </a:rPr>
              <a:t>mae</a:t>
            </a:r>
            <a:r>
              <a:rPr lang="en-GB" sz="800" dirty="0">
                <a:latin typeface="Segoe UI"/>
                <a:cs typeface="Segoe UI"/>
              </a:rPr>
              <a:t> </a:t>
            </a:r>
            <a:r>
              <a:rPr lang="en-GB" sz="800" dirty="0" err="1">
                <a:latin typeface="Segoe UI"/>
                <a:cs typeface="Segoe UI"/>
              </a:rPr>
              <a:t>sefydliadau</a:t>
            </a:r>
            <a:r>
              <a:rPr lang="en-GB" sz="800" dirty="0">
                <a:latin typeface="Segoe UI"/>
                <a:cs typeface="Segoe UI"/>
              </a:rPr>
              <a:t> </a:t>
            </a:r>
            <a:r>
              <a:rPr lang="en-GB" sz="800" dirty="0" err="1">
                <a:latin typeface="Segoe UI"/>
                <a:cs typeface="Segoe UI"/>
              </a:rPr>
              <a:t>elusennol</a:t>
            </a:r>
            <a:r>
              <a:rPr lang="en-GB" sz="800" dirty="0">
                <a:latin typeface="Segoe UI"/>
                <a:cs typeface="Segoe UI"/>
              </a:rPr>
              <a:t> </a:t>
            </a:r>
            <a:r>
              <a:rPr lang="en-GB" sz="800" dirty="0" err="1">
                <a:latin typeface="Segoe UI"/>
                <a:cs typeface="Segoe UI"/>
              </a:rPr>
              <a:t>cysylltiedig</a:t>
            </a:r>
            <a:r>
              <a:rPr lang="en-GB" sz="800" dirty="0">
                <a:latin typeface="Segoe UI"/>
                <a:cs typeface="Segoe UI"/>
              </a:rPr>
              <a:t> </a:t>
            </a:r>
            <a:r>
              <a:rPr lang="en-GB" sz="800" dirty="0" err="1">
                <a:latin typeface="Segoe UI"/>
                <a:cs typeface="Segoe UI"/>
              </a:rPr>
              <a:t>wedi</a:t>
            </a:r>
            <a:r>
              <a:rPr lang="en-GB" sz="800" dirty="0">
                <a:latin typeface="Segoe UI"/>
                <a:cs typeface="Segoe UI"/>
              </a:rPr>
              <a:t> </a:t>
            </a:r>
            <a:r>
              <a:rPr lang="en-GB" sz="800" dirty="0" err="1">
                <a:latin typeface="Segoe UI"/>
                <a:cs typeface="Segoe UI"/>
              </a:rPr>
              <a:t>elwa</a:t>
            </a:r>
            <a:r>
              <a:rPr lang="en-GB" sz="800" dirty="0">
                <a:latin typeface="Segoe UI"/>
                <a:cs typeface="Segoe UI"/>
              </a:rPr>
              <a:t> </a:t>
            </a:r>
            <a:r>
              <a:rPr lang="en-GB" sz="800" dirty="0" err="1">
                <a:latin typeface="Segoe UI"/>
                <a:cs typeface="Segoe UI"/>
              </a:rPr>
              <a:t>ar</a:t>
            </a:r>
            <a:r>
              <a:rPr lang="en-GB" sz="800" dirty="0">
                <a:latin typeface="Segoe UI"/>
                <a:cs typeface="Segoe UI"/>
              </a:rPr>
              <a:t> </a:t>
            </a:r>
            <a:r>
              <a:rPr lang="en-GB" sz="800" dirty="0" err="1">
                <a:latin typeface="Segoe UI"/>
                <a:cs typeface="Segoe UI"/>
              </a:rPr>
              <a:t>ei</a:t>
            </a:r>
            <a:r>
              <a:rPr lang="en-GB" sz="800" dirty="0">
                <a:latin typeface="Segoe UI"/>
                <a:cs typeface="Segoe UI"/>
              </a:rPr>
              <a:t> </a:t>
            </a:r>
            <a:r>
              <a:rPr lang="en-GB" sz="800" dirty="0" err="1">
                <a:latin typeface="Segoe UI"/>
                <a:cs typeface="Segoe UI"/>
              </a:rPr>
              <a:t>lwyddiant</a:t>
            </a:r>
            <a:r>
              <a:rPr lang="en-GB" sz="800" dirty="0">
                <a:latin typeface="Segoe UI"/>
                <a:cs typeface="Segoe UI"/>
              </a:rPr>
              <a:t>. </a:t>
            </a:r>
            <a:r>
              <a:rPr lang="en-GB" sz="800" dirty="0" err="1">
                <a:latin typeface="Segoe UI"/>
                <a:cs typeface="Segoe UI"/>
              </a:rPr>
              <a:t>Byddant</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defnyddio</a:t>
            </a:r>
            <a:r>
              <a:rPr lang="en-GB" sz="800" dirty="0">
                <a:latin typeface="Segoe UI"/>
                <a:cs typeface="Segoe UI"/>
              </a:rPr>
              <a:t> </a:t>
            </a:r>
            <a:r>
              <a:rPr lang="en-GB" sz="800" dirty="0" err="1">
                <a:latin typeface="Segoe UI"/>
                <a:cs typeface="Segoe UI"/>
              </a:rPr>
              <a:t>sgiliau</a:t>
            </a:r>
            <a:r>
              <a:rPr lang="en-GB" sz="800" dirty="0">
                <a:latin typeface="Segoe UI"/>
                <a:cs typeface="Segoe UI"/>
              </a:rPr>
              <a:t> </a:t>
            </a:r>
            <a:r>
              <a:rPr lang="en-GB" sz="800" dirty="0" err="1">
                <a:latin typeface="Segoe UI"/>
                <a:cs typeface="Segoe UI"/>
              </a:rPr>
              <a:t>cyllidebu</a:t>
            </a:r>
            <a:r>
              <a:rPr lang="en-GB" sz="800" dirty="0">
                <a:latin typeface="Segoe UI"/>
                <a:cs typeface="Segoe UI"/>
              </a:rPr>
              <a:t> a </a:t>
            </a:r>
            <a:r>
              <a:rPr lang="en-GB" sz="800" dirty="0" err="1">
                <a:latin typeface="Segoe UI"/>
                <a:cs typeface="Segoe UI"/>
              </a:rPr>
              <a:t>llythrennedd</a:t>
            </a:r>
            <a:r>
              <a:rPr lang="en-GB" sz="800" dirty="0">
                <a:latin typeface="Segoe UI"/>
                <a:cs typeface="Segoe UI"/>
              </a:rPr>
              <a:t> </a:t>
            </a:r>
            <a:r>
              <a:rPr lang="en-GB" sz="800" dirty="0" err="1">
                <a:latin typeface="Segoe UI"/>
                <a:cs typeface="Segoe UI"/>
              </a:rPr>
              <a:t>ariannol</a:t>
            </a:r>
            <a:r>
              <a:rPr lang="en-GB" sz="800" dirty="0">
                <a:latin typeface="Segoe UI"/>
                <a:cs typeface="Segoe UI"/>
              </a:rPr>
              <a:t> </a:t>
            </a:r>
            <a:r>
              <a:rPr lang="en-GB" sz="800" dirty="0" err="1">
                <a:latin typeface="Segoe UI"/>
                <a:cs typeface="Segoe UI"/>
              </a:rPr>
              <a:t>drwy</a:t>
            </a:r>
            <a:r>
              <a:rPr lang="en-GB" sz="800" dirty="0">
                <a:latin typeface="Segoe UI"/>
                <a:cs typeface="Segoe UI"/>
              </a:rPr>
              <a:t> </a:t>
            </a:r>
            <a:r>
              <a:rPr lang="en-GB" sz="800" dirty="0" err="1">
                <a:latin typeface="Segoe UI"/>
                <a:cs typeface="Segoe UI"/>
              </a:rPr>
              <a:t>gyfrifo</a:t>
            </a:r>
            <a:r>
              <a:rPr lang="en-GB" sz="800" dirty="0">
                <a:latin typeface="Segoe UI"/>
                <a:cs typeface="Segoe UI"/>
              </a:rPr>
              <a:t> faint o </a:t>
            </a:r>
            <a:r>
              <a:rPr lang="en-GB" sz="800" dirty="0" err="1">
                <a:latin typeface="Segoe UI"/>
                <a:cs typeface="Segoe UI"/>
              </a:rPr>
              <a:t>gopïau</a:t>
            </a:r>
            <a:r>
              <a:rPr lang="en-GB" sz="800" dirty="0">
                <a:latin typeface="Segoe UI"/>
                <a:cs typeface="Segoe UI"/>
              </a:rPr>
              <a:t> </a:t>
            </a:r>
            <a:r>
              <a:rPr lang="en-GB" sz="800" dirty="0" err="1">
                <a:latin typeface="Segoe UI"/>
                <a:cs typeface="Segoe UI"/>
              </a:rPr>
              <a:t>o'r</a:t>
            </a:r>
            <a:r>
              <a:rPr lang="en-GB" sz="800" dirty="0">
                <a:latin typeface="Segoe UI"/>
                <a:cs typeface="Segoe UI"/>
              </a:rPr>
              <a:t> </a:t>
            </a:r>
            <a:r>
              <a:rPr lang="en-GB" sz="800" dirty="0" err="1">
                <a:latin typeface="Segoe UI"/>
                <a:cs typeface="Segoe UI"/>
              </a:rPr>
              <a:t>llyfr</a:t>
            </a:r>
            <a:r>
              <a:rPr lang="en-GB" sz="800" dirty="0">
                <a:latin typeface="Segoe UI"/>
                <a:cs typeface="Segoe UI"/>
              </a:rPr>
              <a:t> y </a:t>
            </a:r>
            <a:r>
              <a:rPr lang="en-GB" sz="800" dirty="0" err="1">
                <a:latin typeface="Segoe UI"/>
                <a:cs typeface="Segoe UI"/>
              </a:rPr>
              <a:t>gellid</a:t>
            </a:r>
            <a:r>
              <a:rPr lang="en-GB" sz="800" dirty="0">
                <a:latin typeface="Segoe UI"/>
                <a:cs typeface="Segoe UI"/>
              </a:rPr>
              <a:t> </a:t>
            </a:r>
            <a:r>
              <a:rPr lang="en-GB" sz="800" dirty="0" err="1">
                <a:latin typeface="Segoe UI"/>
                <a:cs typeface="Segoe UI"/>
              </a:rPr>
              <a:t>eu</a:t>
            </a:r>
            <a:r>
              <a:rPr lang="en-GB" sz="800" dirty="0">
                <a:latin typeface="Segoe UI"/>
                <a:cs typeface="Segoe UI"/>
              </a:rPr>
              <a:t> </a:t>
            </a:r>
            <a:r>
              <a:rPr lang="en-GB" sz="800" dirty="0" err="1">
                <a:latin typeface="Segoe UI"/>
                <a:cs typeface="Segoe UI"/>
              </a:rPr>
              <a:t>prynu</a:t>
            </a:r>
            <a:r>
              <a:rPr lang="en-GB" sz="800" dirty="0">
                <a:latin typeface="Segoe UI"/>
                <a:cs typeface="Segoe UI"/>
              </a:rPr>
              <a:t> </a:t>
            </a:r>
            <a:r>
              <a:rPr lang="en-GB" sz="800" dirty="0" err="1">
                <a:latin typeface="Segoe UI"/>
                <a:cs typeface="Segoe UI"/>
              </a:rPr>
              <a:t>ar</a:t>
            </a:r>
            <a:r>
              <a:rPr lang="en-GB" sz="800" dirty="0">
                <a:latin typeface="Segoe UI"/>
                <a:cs typeface="Segoe UI"/>
              </a:rPr>
              <a:t> </a:t>
            </a:r>
            <a:r>
              <a:rPr lang="en-GB" sz="800" dirty="0" err="1">
                <a:latin typeface="Segoe UI"/>
                <a:cs typeface="Segoe UI"/>
              </a:rPr>
              <a:t>gyfer</a:t>
            </a:r>
            <a:r>
              <a:rPr lang="en-GB" sz="800" dirty="0">
                <a:latin typeface="Segoe UI"/>
                <a:cs typeface="Segoe UI"/>
              </a:rPr>
              <a:t> </a:t>
            </a:r>
            <a:r>
              <a:rPr lang="en-GB" sz="800" b="1" dirty="0">
                <a:latin typeface="Segoe UI"/>
                <a:cs typeface="Segoe UI"/>
              </a:rPr>
              <a:t>Ysgol yr Hendy</a:t>
            </a:r>
            <a:r>
              <a:rPr lang="en-GB" sz="800" dirty="0">
                <a:latin typeface="Segoe UI"/>
                <a:cs typeface="Segoe UI"/>
              </a:rPr>
              <a:t> o </a:t>
            </a:r>
            <a:r>
              <a:rPr lang="en-GB" sz="800" dirty="0" err="1">
                <a:latin typeface="Segoe UI"/>
                <a:cs typeface="Segoe UI"/>
              </a:rPr>
              <a:t>fewn</a:t>
            </a:r>
            <a:r>
              <a:rPr lang="en-GB" sz="800" dirty="0">
                <a:latin typeface="Segoe UI"/>
                <a:cs typeface="Segoe UI"/>
              </a:rPr>
              <a:t> </a:t>
            </a:r>
            <a:r>
              <a:rPr lang="en-GB" sz="800" dirty="0" err="1">
                <a:latin typeface="Segoe UI"/>
                <a:cs typeface="Segoe UI"/>
              </a:rPr>
              <a:t>cyllideb</a:t>
            </a:r>
            <a:r>
              <a:rPr lang="en-GB" sz="800" dirty="0">
                <a:latin typeface="Segoe UI"/>
                <a:cs typeface="Segoe UI"/>
              </a:rPr>
              <a:t> </a:t>
            </a:r>
            <a:r>
              <a:rPr lang="en-GB" sz="800" dirty="0" err="1">
                <a:latin typeface="Segoe UI"/>
                <a:cs typeface="Segoe UI"/>
              </a:rPr>
              <a:t>benodol</a:t>
            </a:r>
            <a:r>
              <a:rPr lang="en-GB" sz="800" dirty="0">
                <a:latin typeface="Segoe UI"/>
                <a:cs typeface="Segoe UI"/>
              </a:rPr>
              <a:t>, a </a:t>
            </a:r>
            <a:r>
              <a:rPr lang="en-GB" sz="800" dirty="0" err="1">
                <a:latin typeface="Segoe UI"/>
                <a:cs typeface="Segoe UI"/>
              </a:rPr>
              <a:t>byddant</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trosi</a:t>
            </a:r>
            <a:r>
              <a:rPr lang="en-GB" sz="800" dirty="0">
                <a:latin typeface="Segoe UI"/>
                <a:cs typeface="Segoe UI"/>
              </a:rPr>
              <a:t> </a:t>
            </a:r>
            <a:r>
              <a:rPr lang="en-GB" sz="800" dirty="0" err="1">
                <a:latin typeface="Segoe UI"/>
                <a:cs typeface="Segoe UI"/>
              </a:rPr>
              <a:t>gwerthoedd</a:t>
            </a:r>
            <a:r>
              <a:rPr lang="en-GB" sz="800" dirty="0">
                <a:latin typeface="Segoe UI"/>
                <a:cs typeface="Segoe UI"/>
              </a:rPr>
              <a:t> </a:t>
            </a:r>
            <a:r>
              <a:rPr lang="en-GB" sz="800" dirty="0" err="1">
                <a:latin typeface="Segoe UI"/>
                <a:cs typeface="Segoe UI"/>
              </a:rPr>
              <a:t>rhwng</a:t>
            </a:r>
            <a:r>
              <a:rPr lang="en-GB" sz="800" dirty="0">
                <a:latin typeface="Segoe UI"/>
                <a:cs typeface="Segoe UI"/>
              </a:rPr>
              <a:t> yr </a:t>
            </a:r>
            <a:r>
              <a:rPr lang="en-GB" sz="800" b="1" dirty="0" err="1">
                <a:latin typeface="Segoe UI"/>
                <a:cs typeface="Segoe UI"/>
              </a:rPr>
              <a:t>Ewro</a:t>
            </a:r>
            <a:r>
              <a:rPr lang="en-GB" sz="800" dirty="0">
                <a:latin typeface="Segoe UI"/>
                <a:cs typeface="Segoe UI"/>
              </a:rPr>
              <a:t> </a:t>
            </a:r>
            <a:r>
              <a:rPr lang="en-GB" sz="800" dirty="0" err="1">
                <a:latin typeface="Segoe UI"/>
                <a:cs typeface="Segoe UI"/>
              </a:rPr>
              <a:t>a'r</a:t>
            </a:r>
            <a:r>
              <a:rPr lang="en-GB" sz="800" dirty="0">
                <a:latin typeface="Segoe UI"/>
                <a:cs typeface="Segoe UI"/>
              </a:rPr>
              <a:t> </a:t>
            </a:r>
            <a:r>
              <a:rPr lang="en-GB" sz="800" b="1" dirty="0">
                <a:latin typeface="Segoe UI"/>
                <a:cs typeface="Segoe UI"/>
              </a:rPr>
              <a:t>Bunt Sterling</a:t>
            </a:r>
            <a:r>
              <a:rPr lang="en-GB" sz="800" dirty="0">
                <a:latin typeface="Segoe UI"/>
                <a:cs typeface="Segoe UI"/>
              </a:rPr>
              <a:t>.</a:t>
            </a:r>
          </a:p>
          <a:p>
            <a:r>
              <a:rPr lang="en-GB" sz="800" dirty="0" err="1">
                <a:latin typeface="Segoe UI"/>
                <a:cs typeface="Segoe UI"/>
              </a:rPr>
              <a:t>Byddant</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archwilio</a:t>
            </a:r>
            <a:r>
              <a:rPr lang="en-GB" sz="800" dirty="0">
                <a:latin typeface="Segoe UI"/>
                <a:cs typeface="Segoe UI"/>
              </a:rPr>
              <a:t> </a:t>
            </a:r>
            <a:r>
              <a:rPr lang="en-GB" sz="800" dirty="0" err="1">
                <a:latin typeface="Segoe UI"/>
                <a:cs typeface="Segoe UI"/>
              </a:rPr>
              <a:t>nodweddion</a:t>
            </a:r>
            <a:r>
              <a:rPr lang="en-GB" sz="800" dirty="0">
                <a:latin typeface="Segoe UI"/>
                <a:cs typeface="Segoe UI"/>
              </a:rPr>
              <a:t> </a:t>
            </a:r>
            <a:r>
              <a:rPr lang="en-GB" sz="800" dirty="0" err="1">
                <a:latin typeface="Segoe UI"/>
                <a:cs typeface="Segoe UI"/>
              </a:rPr>
              <a:t>ysgrifennu</a:t>
            </a:r>
            <a:r>
              <a:rPr lang="en-GB" sz="800" dirty="0">
                <a:latin typeface="Segoe UI"/>
                <a:cs typeface="Segoe UI"/>
              </a:rPr>
              <a:t> </a:t>
            </a:r>
            <a:r>
              <a:rPr lang="en-GB" sz="800" dirty="0" err="1">
                <a:latin typeface="Segoe UI"/>
                <a:cs typeface="Segoe UI"/>
              </a:rPr>
              <a:t>ailadroddol</a:t>
            </a:r>
            <a:r>
              <a:rPr lang="en-GB" sz="800" dirty="0">
                <a:latin typeface="Segoe UI"/>
                <a:cs typeface="Segoe UI"/>
              </a:rPr>
              <a:t> </a:t>
            </a:r>
            <a:r>
              <a:rPr lang="en-GB" sz="800" dirty="0" err="1">
                <a:latin typeface="Segoe UI"/>
                <a:cs typeface="Segoe UI"/>
              </a:rPr>
              <a:t>cyn</a:t>
            </a:r>
            <a:r>
              <a:rPr lang="en-GB" sz="800" dirty="0">
                <a:latin typeface="Segoe UI"/>
                <a:cs typeface="Segoe UI"/>
              </a:rPr>
              <a:t> </a:t>
            </a:r>
            <a:r>
              <a:rPr lang="en-GB" sz="800" dirty="0" err="1">
                <a:latin typeface="Segoe UI"/>
                <a:cs typeface="Segoe UI"/>
              </a:rPr>
              <a:t>creu</a:t>
            </a:r>
            <a:r>
              <a:rPr lang="en-GB" sz="800" dirty="0">
                <a:latin typeface="Segoe UI"/>
                <a:cs typeface="Segoe UI"/>
              </a:rPr>
              <a:t> </a:t>
            </a:r>
            <a:r>
              <a:rPr lang="en-GB" sz="800" dirty="0" err="1">
                <a:latin typeface="Segoe UI"/>
                <a:cs typeface="Segoe UI"/>
              </a:rPr>
              <a:t>cofnod</a:t>
            </a:r>
            <a:r>
              <a:rPr lang="en-GB" sz="800" dirty="0">
                <a:latin typeface="Segoe UI"/>
                <a:cs typeface="Segoe UI"/>
              </a:rPr>
              <a:t> </a:t>
            </a:r>
            <a:r>
              <a:rPr lang="en-GB" sz="800" dirty="0" err="1">
                <a:latin typeface="Segoe UI"/>
                <a:cs typeface="Segoe UI"/>
              </a:rPr>
              <a:t>dyddiadur</a:t>
            </a:r>
            <a:r>
              <a:rPr lang="en-GB" sz="800" dirty="0">
                <a:latin typeface="Segoe UI"/>
                <a:cs typeface="Segoe UI"/>
              </a:rPr>
              <a:t> o </a:t>
            </a:r>
            <a:r>
              <a:rPr lang="en-GB" sz="800" dirty="0" err="1">
                <a:latin typeface="Segoe UI"/>
                <a:cs typeface="Segoe UI"/>
              </a:rPr>
              <a:t>safbwynt</a:t>
            </a:r>
            <a:r>
              <a:rPr lang="en-GB" sz="800" dirty="0">
                <a:latin typeface="Segoe UI"/>
                <a:cs typeface="Segoe UI"/>
              </a:rPr>
              <a:t> </a:t>
            </a:r>
            <a:r>
              <a:rPr lang="en-GB" sz="800" dirty="0" err="1">
                <a:latin typeface="Segoe UI"/>
                <a:cs typeface="Segoe UI"/>
              </a:rPr>
              <a:t>plentyn</a:t>
            </a:r>
            <a:r>
              <a:rPr lang="en-GB" sz="800" dirty="0">
                <a:latin typeface="Segoe UI"/>
                <a:cs typeface="Segoe UI"/>
              </a:rPr>
              <a:t> a </a:t>
            </a:r>
            <a:r>
              <a:rPr lang="en-GB" sz="800" dirty="0" err="1">
                <a:latin typeface="Segoe UI"/>
                <a:cs typeface="Segoe UI"/>
              </a:rPr>
              <a:t>oroesodd</a:t>
            </a:r>
            <a:r>
              <a:rPr lang="en-GB" sz="800" dirty="0">
                <a:latin typeface="Segoe UI"/>
                <a:cs typeface="Segoe UI"/>
              </a:rPr>
              <a:t> </a:t>
            </a:r>
            <a:r>
              <a:rPr lang="en-GB" sz="800" b="1" dirty="0">
                <a:latin typeface="Segoe UI"/>
                <a:cs typeface="Segoe UI"/>
              </a:rPr>
              <a:t>Blitz y Tair </a:t>
            </a:r>
            <a:r>
              <a:rPr lang="en-GB" sz="800" b="1" dirty="0" err="1">
                <a:latin typeface="Segoe UI"/>
                <a:cs typeface="Segoe UI"/>
              </a:rPr>
              <a:t>Noson</a:t>
            </a:r>
            <a:r>
              <a:rPr lang="en-GB" sz="800" b="1" dirty="0">
                <a:latin typeface="Segoe UI"/>
                <a:cs typeface="Segoe UI"/>
              </a:rPr>
              <a:t> </a:t>
            </a:r>
            <a:r>
              <a:rPr lang="en-GB" sz="800" b="1" dirty="0" err="1">
                <a:latin typeface="Segoe UI"/>
                <a:cs typeface="Segoe UI"/>
              </a:rPr>
              <a:t>yn</a:t>
            </a:r>
            <a:r>
              <a:rPr lang="en-GB" sz="800" b="1" dirty="0">
                <a:latin typeface="Segoe UI"/>
                <a:cs typeface="Segoe UI"/>
              </a:rPr>
              <a:t> Abertawe</a:t>
            </a:r>
            <a:r>
              <a:rPr lang="en-GB" sz="800" dirty="0">
                <a:latin typeface="Segoe UI"/>
                <a:cs typeface="Segoe UI"/>
              </a:rPr>
              <a:t>. </a:t>
            </a:r>
            <a:r>
              <a:rPr lang="en-GB" sz="800" dirty="0" err="1">
                <a:latin typeface="Segoe UI"/>
                <a:cs typeface="Segoe UI"/>
              </a:rPr>
              <a:t>Bydd</a:t>
            </a:r>
            <a:r>
              <a:rPr lang="en-GB" sz="800" dirty="0">
                <a:latin typeface="Segoe UI"/>
                <a:cs typeface="Segoe UI"/>
              </a:rPr>
              <a:t> y plant </a:t>
            </a:r>
            <a:r>
              <a:rPr lang="en-GB" sz="800" dirty="0" err="1">
                <a:latin typeface="Segoe UI"/>
                <a:cs typeface="Segoe UI"/>
              </a:rPr>
              <a:t>yn</a:t>
            </a:r>
            <a:r>
              <a:rPr lang="en-GB" sz="800" dirty="0">
                <a:latin typeface="Segoe UI"/>
                <a:cs typeface="Segoe UI"/>
              </a:rPr>
              <a:t> </a:t>
            </a:r>
            <a:r>
              <a:rPr lang="en-GB" sz="800" dirty="0" err="1">
                <a:latin typeface="Segoe UI"/>
                <a:cs typeface="Segoe UI"/>
              </a:rPr>
              <a:t>cymharu</a:t>
            </a:r>
            <a:r>
              <a:rPr lang="en-GB" sz="800" dirty="0">
                <a:latin typeface="Segoe UI"/>
                <a:cs typeface="Segoe UI"/>
              </a:rPr>
              <a:t> </a:t>
            </a:r>
            <a:r>
              <a:rPr lang="en-GB" sz="800" dirty="0" err="1">
                <a:latin typeface="Segoe UI"/>
                <a:cs typeface="Segoe UI"/>
              </a:rPr>
              <a:t>ffigurau</a:t>
            </a:r>
            <a:r>
              <a:rPr lang="en-GB" sz="800" dirty="0">
                <a:latin typeface="Segoe UI"/>
                <a:cs typeface="Segoe UI"/>
              </a:rPr>
              <a:t> </a:t>
            </a:r>
            <a:r>
              <a:rPr lang="en-GB" sz="800" dirty="0" err="1">
                <a:latin typeface="Segoe UI"/>
                <a:cs typeface="Segoe UI"/>
              </a:rPr>
              <a:t>poblogaeth</a:t>
            </a:r>
            <a:r>
              <a:rPr lang="en-GB" sz="800" dirty="0">
                <a:latin typeface="Segoe UI"/>
                <a:cs typeface="Segoe UI"/>
              </a:rPr>
              <a:t> y </a:t>
            </a:r>
            <a:r>
              <a:rPr lang="en-GB" sz="800" dirty="0" err="1">
                <a:latin typeface="Segoe UI"/>
                <a:cs typeface="Segoe UI"/>
              </a:rPr>
              <a:t>prif</a:t>
            </a:r>
            <a:r>
              <a:rPr lang="en-GB" sz="800" dirty="0">
                <a:latin typeface="Segoe UI"/>
                <a:cs typeface="Segoe UI"/>
              </a:rPr>
              <a:t> </a:t>
            </a:r>
            <a:r>
              <a:rPr lang="en-GB" sz="800" dirty="0" err="1">
                <a:latin typeface="Segoe UI"/>
                <a:cs typeface="Segoe UI"/>
              </a:rPr>
              <a:t>wledydd</a:t>
            </a:r>
            <a:r>
              <a:rPr lang="en-GB" sz="800" dirty="0">
                <a:latin typeface="Segoe UI"/>
                <a:cs typeface="Segoe UI"/>
              </a:rPr>
              <a:t> a </a:t>
            </a:r>
            <a:r>
              <a:rPr lang="en-GB" sz="800" dirty="0" err="1">
                <a:latin typeface="Segoe UI"/>
                <a:cs typeface="Segoe UI"/>
              </a:rPr>
              <a:t>oedd</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rhan</a:t>
            </a:r>
            <a:r>
              <a:rPr lang="en-GB" sz="800" dirty="0">
                <a:latin typeface="Segoe UI"/>
                <a:cs typeface="Segoe UI"/>
              </a:rPr>
              <a:t> </a:t>
            </a:r>
            <a:r>
              <a:rPr lang="en-GB" sz="800" dirty="0" err="1">
                <a:latin typeface="Segoe UI"/>
                <a:cs typeface="Segoe UI"/>
              </a:rPr>
              <a:t>o'r</a:t>
            </a:r>
            <a:r>
              <a:rPr lang="en-GB" sz="800" dirty="0">
                <a:latin typeface="Segoe UI"/>
                <a:cs typeface="Segoe UI"/>
              </a:rPr>
              <a:t> </a:t>
            </a:r>
            <a:r>
              <a:rPr lang="en-GB" sz="800" dirty="0" err="1">
                <a:latin typeface="Segoe UI"/>
                <a:cs typeface="Segoe UI"/>
              </a:rPr>
              <a:t>rhyfel</a:t>
            </a:r>
            <a:r>
              <a:rPr lang="en-GB" sz="800" dirty="0">
                <a:latin typeface="Segoe UI"/>
                <a:cs typeface="Segoe UI"/>
              </a:rPr>
              <a:t>. </a:t>
            </a:r>
            <a:r>
              <a:rPr lang="en-GB" sz="800" dirty="0" err="1">
                <a:latin typeface="Segoe UI"/>
                <a:cs typeface="Segoe UI"/>
              </a:rPr>
              <a:t>Byddant</a:t>
            </a:r>
            <a:r>
              <a:rPr lang="en-GB" sz="800" dirty="0">
                <a:latin typeface="Segoe UI"/>
                <a:cs typeface="Segoe UI"/>
              </a:rPr>
              <a:t> </a:t>
            </a:r>
            <a:r>
              <a:rPr lang="en-GB" sz="800" dirty="0" err="1">
                <a:latin typeface="Segoe UI"/>
                <a:cs typeface="Segoe UI"/>
              </a:rPr>
              <a:t>hefyd</a:t>
            </a:r>
            <a:r>
              <a:rPr lang="en-GB" sz="800" dirty="0">
                <a:latin typeface="Segoe UI"/>
                <a:cs typeface="Segoe UI"/>
              </a:rPr>
              <a:t> </a:t>
            </a:r>
            <a:r>
              <a:rPr lang="en-GB" sz="800" dirty="0" err="1">
                <a:latin typeface="Segoe UI"/>
                <a:cs typeface="Segoe UI"/>
              </a:rPr>
              <a:t>yn</a:t>
            </a:r>
            <a:r>
              <a:rPr lang="en-GB" sz="800" dirty="0">
                <a:latin typeface="Segoe UI"/>
                <a:cs typeface="Segoe UI"/>
              </a:rPr>
              <a:t> </a:t>
            </a:r>
            <a:r>
              <a:rPr lang="en-GB" sz="800" dirty="0" err="1">
                <a:latin typeface="Segoe UI"/>
                <a:cs typeface="Segoe UI"/>
              </a:rPr>
              <a:t>cymharu</a:t>
            </a:r>
            <a:r>
              <a:rPr lang="en-GB" sz="800" dirty="0">
                <a:latin typeface="Segoe UI"/>
                <a:cs typeface="Segoe UI"/>
              </a:rPr>
              <a:t> data </a:t>
            </a:r>
            <a:r>
              <a:rPr lang="en-GB" sz="800" dirty="0" err="1">
                <a:latin typeface="Segoe UI"/>
                <a:cs typeface="Segoe UI"/>
              </a:rPr>
              <a:t>marwolaethau</a:t>
            </a:r>
            <a:r>
              <a:rPr lang="en-GB" sz="800" dirty="0">
                <a:latin typeface="Segoe UI"/>
                <a:cs typeface="Segoe UI"/>
              </a:rPr>
              <a:t> ac </a:t>
            </a:r>
            <a:r>
              <a:rPr lang="en-GB" sz="800" dirty="0" err="1">
                <a:latin typeface="Segoe UI"/>
                <a:cs typeface="Segoe UI"/>
              </a:rPr>
              <a:t>anafiadau</a:t>
            </a:r>
            <a:r>
              <a:rPr lang="en-GB" sz="800" dirty="0">
                <a:latin typeface="Segoe UI"/>
                <a:cs typeface="Segoe UI"/>
              </a:rPr>
              <a:t> </a:t>
            </a:r>
            <a:r>
              <a:rPr lang="en-GB" sz="800" dirty="0" err="1">
                <a:latin typeface="Segoe UI"/>
                <a:cs typeface="Segoe UI"/>
              </a:rPr>
              <a:t>mewn</a:t>
            </a:r>
            <a:r>
              <a:rPr lang="en-GB" sz="800" dirty="0">
                <a:latin typeface="Segoe UI"/>
                <a:cs typeface="Segoe UI"/>
              </a:rPr>
              <a:t> </a:t>
            </a:r>
            <a:r>
              <a:rPr lang="en-GB" sz="800" dirty="0" err="1">
                <a:latin typeface="Segoe UI"/>
                <a:cs typeface="Segoe UI"/>
              </a:rPr>
              <a:t>lleoliadau</a:t>
            </a:r>
            <a:r>
              <a:rPr lang="en-GB" sz="800" dirty="0">
                <a:latin typeface="Segoe UI"/>
                <a:cs typeface="Segoe UI"/>
              </a:rPr>
              <a:t> </a:t>
            </a:r>
            <a:r>
              <a:rPr lang="en-GB" sz="800" dirty="0" err="1">
                <a:latin typeface="Segoe UI"/>
                <a:cs typeface="Segoe UI"/>
              </a:rPr>
              <a:t>yng</a:t>
            </a:r>
            <a:r>
              <a:rPr lang="en-GB" sz="800" dirty="0">
                <a:latin typeface="Segoe UI"/>
                <a:cs typeface="Segoe UI"/>
              </a:rPr>
              <a:t> Nghymru â </a:t>
            </a:r>
            <a:r>
              <a:rPr lang="en-GB" sz="800" dirty="0" err="1">
                <a:latin typeface="Segoe UI"/>
                <a:cs typeface="Segoe UI"/>
              </a:rPr>
              <a:t>threfi</a:t>
            </a:r>
            <a:r>
              <a:rPr lang="en-GB" sz="800" dirty="0">
                <a:latin typeface="Segoe UI"/>
                <a:cs typeface="Segoe UI"/>
              </a:rPr>
              <a:t> a </a:t>
            </a:r>
            <a:r>
              <a:rPr lang="en-GB" sz="800" dirty="0" err="1">
                <a:latin typeface="Segoe UI"/>
                <a:cs typeface="Segoe UI"/>
              </a:rPr>
              <a:t>dinasoedd</a:t>
            </a:r>
            <a:r>
              <a:rPr lang="en-GB" sz="800" dirty="0">
                <a:latin typeface="Segoe UI"/>
                <a:cs typeface="Segoe UI"/>
              </a:rPr>
              <a:t> </a:t>
            </a:r>
            <a:r>
              <a:rPr lang="en-GB" sz="800" dirty="0" err="1">
                <a:latin typeface="Segoe UI"/>
                <a:cs typeface="Segoe UI"/>
              </a:rPr>
              <a:t>eraill</a:t>
            </a:r>
            <a:r>
              <a:rPr lang="en-GB" sz="800" dirty="0">
                <a:latin typeface="Segoe UI"/>
                <a:cs typeface="Segoe UI"/>
              </a:rPr>
              <a:t> </a:t>
            </a:r>
            <a:r>
              <a:rPr lang="en-GB" sz="800" dirty="0" err="1">
                <a:latin typeface="Segoe UI"/>
                <a:cs typeface="Segoe UI"/>
              </a:rPr>
              <a:t>ledled</a:t>
            </a:r>
            <a:r>
              <a:rPr lang="en-GB" sz="800" dirty="0">
                <a:latin typeface="Segoe UI"/>
                <a:cs typeface="Segoe UI"/>
              </a:rPr>
              <a:t> y DU, ac </a:t>
            </a:r>
            <a:r>
              <a:rPr lang="en-GB" sz="800" dirty="0" err="1">
                <a:latin typeface="Segoe UI"/>
                <a:cs typeface="Segoe UI"/>
              </a:rPr>
              <a:t>yn</a:t>
            </a:r>
            <a:r>
              <a:rPr lang="en-GB" sz="800" dirty="0">
                <a:latin typeface="Segoe UI"/>
                <a:cs typeface="Segoe UI"/>
              </a:rPr>
              <a:t> </a:t>
            </a:r>
            <a:r>
              <a:rPr lang="en-GB" sz="800" dirty="0" err="1">
                <a:latin typeface="Segoe UI"/>
                <a:cs typeface="Segoe UI"/>
              </a:rPr>
              <a:t>defnyddio</a:t>
            </a:r>
            <a:r>
              <a:rPr lang="en-GB" sz="800" dirty="0">
                <a:latin typeface="Segoe UI"/>
                <a:cs typeface="Segoe UI"/>
              </a:rPr>
              <a:t> </a:t>
            </a:r>
            <a:r>
              <a:rPr lang="en-GB" sz="800" dirty="0" err="1">
                <a:latin typeface="Segoe UI"/>
                <a:cs typeface="Segoe UI"/>
              </a:rPr>
              <a:t>cyfesurynnau</a:t>
            </a:r>
            <a:r>
              <a:rPr lang="en-GB" sz="800" dirty="0">
                <a:latin typeface="Segoe UI"/>
                <a:cs typeface="Segoe UI"/>
              </a:rPr>
              <a:t> map </a:t>
            </a:r>
            <a:r>
              <a:rPr lang="en-GB" sz="800" dirty="0" err="1">
                <a:latin typeface="Segoe UI"/>
                <a:cs typeface="Segoe UI"/>
              </a:rPr>
              <a:t>i</a:t>
            </a:r>
            <a:r>
              <a:rPr lang="en-GB" sz="800" dirty="0">
                <a:latin typeface="Segoe UI"/>
                <a:cs typeface="Segoe UI"/>
              </a:rPr>
              <a:t> </a:t>
            </a:r>
            <a:r>
              <a:rPr lang="en-GB" sz="800" dirty="0" err="1">
                <a:latin typeface="Segoe UI"/>
                <a:cs typeface="Segoe UI"/>
              </a:rPr>
              <a:t>leoli'r</a:t>
            </a:r>
            <a:r>
              <a:rPr lang="en-GB" sz="800" dirty="0">
                <a:latin typeface="Segoe UI"/>
                <a:cs typeface="Segoe UI"/>
              </a:rPr>
              <a:t> </a:t>
            </a:r>
            <a:r>
              <a:rPr lang="en-GB" sz="800" dirty="0" err="1">
                <a:latin typeface="Segoe UI"/>
                <a:cs typeface="Segoe UI"/>
              </a:rPr>
              <a:t>mannau</a:t>
            </a:r>
            <a:r>
              <a:rPr lang="en-GB" sz="800" dirty="0">
                <a:latin typeface="Segoe UI"/>
                <a:cs typeface="Segoe UI"/>
              </a:rPr>
              <a:t> </a:t>
            </a:r>
            <a:r>
              <a:rPr lang="en-GB" sz="800" dirty="0" err="1">
                <a:latin typeface="Segoe UI"/>
                <a:cs typeface="Segoe UI"/>
              </a:rPr>
              <a:t>hyn</a:t>
            </a:r>
            <a:r>
              <a:rPr lang="en-GB" sz="800" dirty="0">
                <a:latin typeface="Segoe UI"/>
                <a:cs typeface="Segoe UI"/>
              </a:rPr>
              <a:t>.</a:t>
            </a:r>
          </a:p>
          <a:p>
            <a:endParaRPr lang="en-GB" sz="800" dirty="0">
              <a:latin typeface="Segoe UI" panose="020B0502040204020203" pitchFamily="34" charset="0"/>
              <a:cs typeface="Segoe UI"/>
            </a:endParaRPr>
          </a:p>
        </p:txBody>
      </p:sp>
      <p:sp>
        <p:nvSpPr>
          <p:cNvPr id="58" name="Rectangle 1">
            <a:extLst>
              <a:ext uri="{FF2B5EF4-FFF2-40B4-BE49-F238E27FC236}">
                <a16:creationId xmlns:a16="http://schemas.microsoft.com/office/drawing/2014/main" id="{6EA0098E-2800-A309-0453-A99E4D60F477}"/>
              </a:ext>
            </a:extLst>
          </p:cNvPr>
          <p:cNvSpPr>
            <a:spLocks noChangeArrowheads="1"/>
          </p:cNvSpPr>
          <p:nvPr/>
        </p:nvSpPr>
        <p:spPr bwMode="auto">
          <a:xfrm>
            <a:off x="0" y="28545"/>
            <a:ext cx="65" cy="40011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800" b="0" i="0" u="none" strike="noStrike" cap="none" normalizeH="0" baseline="0">
                <a:ln>
                  <a:noFill/>
                </a:ln>
                <a:solidFill>
                  <a:srgbClr val="1F1F1F"/>
                </a:solidFill>
                <a:effectLst/>
                <a:latin typeface="Arial" panose="020B0604020202020204" pitchFamily="34" charset="0"/>
                <a:cs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59" name="Rectangle 2">
            <a:extLst>
              <a:ext uri="{FF2B5EF4-FFF2-40B4-BE49-F238E27FC236}">
                <a16:creationId xmlns:a16="http://schemas.microsoft.com/office/drawing/2014/main" id="{F249F494-8D60-CDE1-42C4-B22569BDEC33}"/>
              </a:ext>
            </a:extLst>
          </p:cNvPr>
          <p:cNvSpPr>
            <a:spLocks noChangeArrowheads="1"/>
          </p:cNvSpPr>
          <p:nvPr/>
        </p:nvSpPr>
        <p:spPr bwMode="auto">
          <a:xfrm>
            <a:off x="-257299" y="612415"/>
            <a:ext cx="65" cy="40011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cy-GB" altLang="en-US" sz="800" b="0" i="0" u="none" strike="noStrike" cap="none" normalizeH="0" baseline="0">
                <a:ln>
                  <a:noFill/>
                </a:ln>
                <a:solidFill>
                  <a:srgbClr val="1F1F1F"/>
                </a:solidFill>
                <a:effectLst/>
                <a:latin typeface="Arial" panose="020B0604020202020204" pitchFamily="34" charset="0"/>
                <a:cs typeface="Arial" panose="020B0604020202020204" pitchFamily="34" charset="0"/>
              </a:rPr>
            </a:br>
            <a:endParaRPr kumimoji="0" lang="cy-GB" altLang="en-US" sz="1800" b="0" i="0" u="none" strike="noStrike" cap="none" normalizeH="0" baseline="0">
              <a:ln>
                <a:noFill/>
              </a:ln>
              <a:solidFill>
                <a:schemeClr val="tx1"/>
              </a:solidFill>
              <a:effectLst/>
              <a:latin typeface="Arial" panose="020B0604020202020204" pitchFamily="34" charset="0"/>
            </a:endParaRPr>
          </a:p>
        </p:txBody>
      </p:sp>
      <p:sp>
        <p:nvSpPr>
          <p:cNvPr id="57" name="TextBox 56">
            <a:extLst>
              <a:ext uri="{FF2B5EF4-FFF2-40B4-BE49-F238E27FC236}">
                <a16:creationId xmlns:a16="http://schemas.microsoft.com/office/drawing/2014/main" id="{0264AD64-2386-5D4F-2ACB-3CAF0E1598DB}"/>
              </a:ext>
            </a:extLst>
          </p:cNvPr>
          <p:cNvSpPr txBox="1"/>
          <p:nvPr/>
        </p:nvSpPr>
        <p:spPr>
          <a:xfrm>
            <a:off x="1531545" y="1314504"/>
            <a:ext cx="10254342"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u="sng" dirty="0" err="1">
                <a:ea typeface="+mn-lt"/>
                <a:cs typeface="+mn-lt"/>
              </a:rPr>
              <a:t>Datganiadau</a:t>
            </a:r>
            <a:r>
              <a:rPr lang="en-US" sz="1200" u="sng" dirty="0">
                <a:ea typeface="+mn-lt"/>
                <a:cs typeface="+mn-lt"/>
              </a:rPr>
              <a:t> </a:t>
            </a:r>
            <a:r>
              <a:rPr lang="en-US" sz="1200" u="sng" dirty="0" err="1">
                <a:ea typeface="+mn-lt"/>
                <a:cs typeface="+mn-lt"/>
              </a:rPr>
              <a:t>o’r</a:t>
            </a:r>
            <a:r>
              <a:rPr lang="en-US" sz="1200" u="sng" dirty="0">
                <a:ea typeface="+mn-lt"/>
                <a:cs typeface="+mn-lt"/>
              </a:rPr>
              <a:t> </a:t>
            </a:r>
            <a:r>
              <a:rPr lang="en-US" sz="1200" u="sng" dirty="0" err="1">
                <a:ea typeface="+mn-lt"/>
                <a:cs typeface="+mn-lt"/>
              </a:rPr>
              <a:t>hyn</a:t>
            </a:r>
            <a:r>
              <a:rPr lang="en-US" sz="1200" u="sng" dirty="0">
                <a:ea typeface="+mn-lt"/>
                <a:cs typeface="+mn-lt"/>
              </a:rPr>
              <a:t> </a:t>
            </a:r>
            <a:r>
              <a:rPr lang="en-US" sz="1200" u="sng" dirty="0" err="1">
                <a:ea typeface="+mn-lt"/>
                <a:cs typeface="+mn-lt"/>
              </a:rPr>
              <a:t>sy’n</a:t>
            </a:r>
            <a:r>
              <a:rPr lang="en-US" sz="1200" u="sng" dirty="0">
                <a:ea typeface="+mn-lt"/>
                <a:cs typeface="+mn-lt"/>
              </a:rPr>
              <a:t> </a:t>
            </a:r>
            <a:r>
              <a:rPr lang="en-US" sz="1200" u="sng" dirty="0" err="1">
                <a:ea typeface="+mn-lt"/>
                <a:cs typeface="+mn-lt"/>
              </a:rPr>
              <a:t>bwysig</a:t>
            </a:r>
            <a:r>
              <a:rPr lang="en-US" sz="1200" u="sng" dirty="0">
                <a:ea typeface="+mn-lt"/>
                <a:cs typeface="+mn-lt"/>
              </a:rPr>
              <a:t> / What Matter Statements</a:t>
            </a:r>
            <a:endParaRPr lang="en-US" dirty="0">
              <a:ea typeface="+mn-lt"/>
              <a:cs typeface="+mn-lt"/>
            </a:endParaRPr>
          </a:p>
          <a:p>
            <a:r>
              <a:rPr lang="en-GB" sz="800" err="1">
                <a:latin typeface="Segoe UI"/>
                <a:cs typeface="Segoe UI"/>
              </a:rPr>
              <a:t>Bydd</a:t>
            </a:r>
            <a:r>
              <a:rPr lang="en-GB" sz="800" dirty="0">
                <a:latin typeface="Segoe UI"/>
                <a:cs typeface="Segoe UI"/>
              </a:rPr>
              <a:t> y plant </a:t>
            </a:r>
            <a:r>
              <a:rPr lang="en-GB" sz="800" err="1">
                <a:latin typeface="Segoe UI"/>
                <a:cs typeface="Segoe UI"/>
              </a:rPr>
              <a:t>yn</a:t>
            </a:r>
            <a:r>
              <a:rPr lang="en-GB" sz="800" dirty="0">
                <a:latin typeface="Segoe UI"/>
                <a:cs typeface="Segoe UI"/>
              </a:rPr>
              <a:t> </a:t>
            </a:r>
            <a:r>
              <a:rPr lang="en-GB" sz="800" err="1">
                <a:latin typeface="Segoe UI"/>
                <a:cs typeface="Segoe UI"/>
              </a:rPr>
              <a:t>ymchwilio</a:t>
            </a:r>
            <a:r>
              <a:rPr lang="en-GB" sz="800" dirty="0">
                <a:latin typeface="Segoe UI"/>
                <a:cs typeface="Segoe UI"/>
              </a:rPr>
              <a:t> </a:t>
            </a:r>
            <a:r>
              <a:rPr lang="en-GB" sz="800" err="1">
                <a:latin typeface="Segoe UI"/>
                <a:cs typeface="Segoe UI"/>
              </a:rPr>
              <a:t>i</a:t>
            </a:r>
            <a:r>
              <a:rPr lang="en-GB" sz="800" dirty="0">
                <a:latin typeface="Segoe UI"/>
                <a:cs typeface="Segoe UI"/>
              </a:rPr>
              <a:t> </a:t>
            </a:r>
            <a:r>
              <a:rPr lang="en-GB" sz="800" err="1">
                <a:latin typeface="Segoe UI"/>
                <a:cs typeface="Segoe UI"/>
              </a:rPr>
              <a:t>sut</a:t>
            </a:r>
            <a:r>
              <a:rPr lang="en-GB" sz="800" dirty="0">
                <a:latin typeface="Segoe UI"/>
                <a:cs typeface="Segoe UI"/>
              </a:rPr>
              <a:t> y gall </a:t>
            </a:r>
            <a:r>
              <a:rPr lang="en-GB" sz="800" err="1">
                <a:latin typeface="Segoe UI"/>
                <a:cs typeface="Segoe UI"/>
              </a:rPr>
              <a:t>symudiad</a:t>
            </a:r>
            <a:r>
              <a:rPr lang="en-GB" sz="800" dirty="0">
                <a:latin typeface="Segoe UI"/>
                <a:cs typeface="Segoe UI"/>
              </a:rPr>
              <a:t> </a:t>
            </a:r>
            <a:r>
              <a:rPr lang="en-GB" sz="800" err="1">
                <a:latin typeface="Segoe UI"/>
                <a:cs typeface="Segoe UI"/>
              </a:rPr>
              <a:t>gwrthrychau</a:t>
            </a:r>
            <a:r>
              <a:rPr lang="en-GB" sz="800" dirty="0">
                <a:latin typeface="Segoe UI"/>
                <a:cs typeface="Segoe UI"/>
              </a:rPr>
              <a:t> </a:t>
            </a:r>
            <a:r>
              <a:rPr lang="en-GB" sz="800" err="1">
                <a:latin typeface="Segoe UI"/>
                <a:cs typeface="Segoe UI"/>
              </a:rPr>
              <a:t>gael</a:t>
            </a:r>
            <a:r>
              <a:rPr lang="en-GB" sz="800" dirty="0">
                <a:latin typeface="Segoe UI"/>
                <a:cs typeface="Segoe UI"/>
              </a:rPr>
              <a:t> </a:t>
            </a:r>
            <a:r>
              <a:rPr lang="en-GB" sz="800" err="1">
                <a:latin typeface="Segoe UI"/>
                <a:cs typeface="Segoe UI"/>
              </a:rPr>
              <a:t>ei</a:t>
            </a:r>
            <a:r>
              <a:rPr lang="en-GB" sz="800" dirty="0">
                <a:latin typeface="Segoe UI"/>
                <a:cs typeface="Segoe UI"/>
              </a:rPr>
              <a:t> </a:t>
            </a:r>
            <a:r>
              <a:rPr lang="en-GB" sz="800" err="1">
                <a:latin typeface="Segoe UI"/>
                <a:cs typeface="Segoe UI"/>
              </a:rPr>
              <a:t>effeithio</a:t>
            </a:r>
            <a:r>
              <a:rPr lang="en-GB" sz="800" dirty="0">
                <a:latin typeface="Segoe UI"/>
                <a:cs typeface="Segoe UI"/>
              </a:rPr>
              <a:t> </a:t>
            </a:r>
            <a:r>
              <a:rPr lang="en-GB" sz="800" err="1">
                <a:latin typeface="Segoe UI"/>
                <a:cs typeface="Segoe UI"/>
              </a:rPr>
              <a:t>gan</a:t>
            </a:r>
            <a:r>
              <a:rPr lang="en-GB" sz="800" dirty="0">
                <a:latin typeface="Segoe UI"/>
                <a:cs typeface="Segoe UI"/>
              </a:rPr>
              <a:t> </a:t>
            </a:r>
            <a:r>
              <a:rPr lang="en-GB" sz="800" err="1">
                <a:latin typeface="Segoe UI"/>
                <a:cs typeface="Segoe UI"/>
              </a:rPr>
              <a:t>gymhwyso</a:t>
            </a:r>
            <a:r>
              <a:rPr lang="en-GB" sz="800" dirty="0">
                <a:latin typeface="Segoe UI"/>
                <a:cs typeface="Segoe UI"/>
              </a:rPr>
              <a:t> </a:t>
            </a:r>
            <a:r>
              <a:rPr lang="en-GB" sz="800" err="1">
                <a:latin typeface="Segoe UI"/>
                <a:cs typeface="Segoe UI"/>
              </a:rPr>
              <a:t>gwahanol</a:t>
            </a:r>
            <a:r>
              <a:rPr lang="en-GB" sz="800" dirty="0">
                <a:latin typeface="Segoe UI"/>
                <a:cs typeface="Segoe UI"/>
              </a:rPr>
              <a:t> </a:t>
            </a:r>
            <a:r>
              <a:rPr lang="en-GB" sz="800" err="1">
                <a:latin typeface="Segoe UI"/>
                <a:cs typeface="Segoe UI"/>
              </a:rPr>
              <a:t>rymoedd</a:t>
            </a:r>
            <a:r>
              <a:rPr lang="en-GB" sz="800" dirty="0">
                <a:latin typeface="Segoe UI"/>
                <a:cs typeface="Segoe UI"/>
              </a:rPr>
              <a:t>. </a:t>
            </a:r>
            <a:r>
              <a:rPr lang="en-GB" sz="800" err="1">
                <a:latin typeface="Segoe UI"/>
                <a:cs typeface="Segoe UI"/>
              </a:rPr>
              <a:t>Byddant</a:t>
            </a:r>
            <a:r>
              <a:rPr lang="en-GB" sz="800" dirty="0">
                <a:latin typeface="Segoe UI"/>
                <a:cs typeface="Segoe UI"/>
              </a:rPr>
              <a:t> </a:t>
            </a:r>
            <a:r>
              <a:rPr lang="en-GB" sz="800" err="1">
                <a:latin typeface="Segoe UI"/>
                <a:cs typeface="Segoe UI"/>
              </a:rPr>
              <a:t>yn</a:t>
            </a:r>
            <a:r>
              <a:rPr lang="en-GB" sz="800" dirty="0">
                <a:latin typeface="Segoe UI"/>
                <a:cs typeface="Segoe UI"/>
              </a:rPr>
              <a:t> </a:t>
            </a:r>
            <a:r>
              <a:rPr lang="en-GB" sz="800" err="1">
                <a:latin typeface="Segoe UI"/>
                <a:cs typeface="Segoe UI"/>
              </a:rPr>
              <a:t>ymchwilio</a:t>
            </a:r>
            <a:r>
              <a:rPr lang="en-GB" sz="800" dirty="0">
                <a:latin typeface="Segoe UI"/>
                <a:cs typeface="Segoe UI"/>
              </a:rPr>
              <a:t> </a:t>
            </a:r>
            <a:r>
              <a:rPr lang="en-GB" sz="800" err="1">
                <a:latin typeface="Segoe UI"/>
                <a:cs typeface="Segoe UI"/>
              </a:rPr>
              <a:t>i'r</a:t>
            </a:r>
            <a:r>
              <a:rPr lang="en-GB" sz="800" dirty="0">
                <a:latin typeface="Segoe UI"/>
                <a:cs typeface="Segoe UI"/>
              </a:rPr>
              <a:t> </a:t>
            </a:r>
            <a:r>
              <a:rPr lang="en-GB" sz="800" err="1">
                <a:latin typeface="Segoe UI"/>
                <a:cs typeface="Segoe UI"/>
              </a:rPr>
              <a:t>awyrennau</a:t>
            </a:r>
            <a:r>
              <a:rPr lang="en-GB" sz="800" dirty="0">
                <a:latin typeface="Segoe UI"/>
                <a:cs typeface="Segoe UI"/>
              </a:rPr>
              <a:t> a </a:t>
            </a:r>
            <a:r>
              <a:rPr lang="en-GB" sz="800" err="1">
                <a:latin typeface="Segoe UI"/>
                <a:cs typeface="Segoe UI"/>
              </a:rPr>
              <a:t>ddefnyddiwyd</a:t>
            </a:r>
            <a:r>
              <a:rPr lang="en-GB" sz="800" dirty="0">
                <a:latin typeface="Segoe UI"/>
                <a:cs typeface="Segoe UI"/>
              </a:rPr>
              <a:t> </a:t>
            </a:r>
            <a:r>
              <a:rPr lang="en-GB" sz="800" err="1">
                <a:latin typeface="Segoe UI"/>
                <a:cs typeface="Segoe UI"/>
              </a:rPr>
              <a:t>yn</a:t>
            </a:r>
            <a:r>
              <a:rPr lang="en-GB" sz="800" dirty="0">
                <a:latin typeface="Segoe UI"/>
                <a:cs typeface="Segoe UI"/>
              </a:rPr>
              <a:t> </a:t>
            </a:r>
            <a:r>
              <a:rPr lang="en-GB" sz="800" err="1">
                <a:latin typeface="Segoe UI"/>
                <a:cs typeface="Segoe UI"/>
              </a:rPr>
              <a:t>ystod</a:t>
            </a:r>
            <a:r>
              <a:rPr lang="en-GB" sz="800" dirty="0">
                <a:latin typeface="Segoe UI"/>
                <a:cs typeface="Segoe UI"/>
              </a:rPr>
              <a:t> Brwydr Prydain, </a:t>
            </a:r>
            <a:r>
              <a:rPr lang="en-GB" sz="800" err="1">
                <a:latin typeface="Segoe UI"/>
                <a:cs typeface="Segoe UI"/>
              </a:rPr>
              <a:t>gan</a:t>
            </a:r>
            <a:r>
              <a:rPr lang="en-GB" sz="800" dirty="0">
                <a:latin typeface="Segoe UI"/>
                <a:cs typeface="Segoe UI"/>
              </a:rPr>
              <a:t> </a:t>
            </a:r>
            <a:r>
              <a:rPr lang="en-GB" sz="800" err="1">
                <a:latin typeface="Segoe UI"/>
                <a:cs typeface="Segoe UI"/>
              </a:rPr>
              <a:t>ganolbwyntio'n</a:t>
            </a:r>
            <a:r>
              <a:rPr lang="en-GB" sz="800" dirty="0">
                <a:latin typeface="Segoe UI"/>
                <a:cs typeface="Segoe UI"/>
              </a:rPr>
              <a:t> </a:t>
            </a:r>
            <a:r>
              <a:rPr lang="en-GB" sz="800" err="1">
                <a:latin typeface="Segoe UI"/>
                <a:cs typeface="Segoe UI"/>
              </a:rPr>
              <a:t>benodol</a:t>
            </a:r>
            <a:r>
              <a:rPr lang="en-GB" sz="800" dirty="0">
                <a:latin typeface="Segoe UI"/>
                <a:cs typeface="Segoe UI"/>
              </a:rPr>
              <a:t> </a:t>
            </a:r>
            <a:r>
              <a:rPr lang="en-GB" sz="800" err="1">
                <a:latin typeface="Segoe UI"/>
                <a:cs typeface="Segoe UI"/>
              </a:rPr>
              <a:t>ar</a:t>
            </a:r>
            <a:r>
              <a:rPr lang="en-GB" sz="800" dirty="0">
                <a:latin typeface="Segoe UI"/>
                <a:cs typeface="Segoe UI"/>
              </a:rPr>
              <a:t> y </a:t>
            </a:r>
            <a:r>
              <a:rPr lang="en-GB" sz="800" b="1" dirty="0">
                <a:latin typeface="Segoe UI"/>
                <a:cs typeface="Segoe UI"/>
              </a:rPr>
              <a:t>Spitfire</a:t>
            </a:r>
            <a:r>
              <a:rPr lang="en-GB" sz="800" dirty="0">
                <a:latin typeface="Segoe UI"/>
                <a:cs typeface="Segoe UI"/>
              </a:rPr>
              <a:t>, a </a:t>
            </a:r>
            <a:r>
              <a:rPr lang="en-GB" sz="800" err="1">
                <a:latin typeface="Segoe UI"/>
                <a:cs typeface="Segoe UI"/>
              </a:rPr>
              <a:t>byddant</a:t>
            </a:r>
            <a:r>
              <a:rPr lang="en-GB" sz="800" dirty="0">
                <a:latin typeface="Segoe UI"/>
                <a:cs typeface="Segoe UI"/>
              </a:rPr>
              <a:t> </a:t>
            </a:r>
            <a:r>
              <a:rPr lang="en-GB" sz="800" err="1">
                <a:latin typeface="Segoe UI"/>
                <a:cs typeface="Segoe UI"/>
              </a:rPr>
              <a:t>yn</a:t>
            </a:r>
            <a:r>
              <a:rPr lang="en-GB" sz="800" dirty="0">
                <a:latin typeface="Segoe UI"/>
                <a:cs typeface="Segoe UI"/>
              </a:rPr>
              <a:t> </a:t>
            </a:r>
            <a:r>
              <a:rPr lang="en-GB" sz="800" err="1">
                <a:latin typeface="Segoe UI"/>
                <a:cs typeface="Segoe UI"/>
              </a:rPr>
              <a:t>creu</a:t>
            </a:r>
            <a:r>
              <a:rPr lang="en-GB" sz="800" dirty="0">
                <a:latin typeface="Segoe UI"/>
                <a:cs typeface="Segoe UI"/>
              </a:rPr>
              <a:t> </a:t>
            </a:r>
            <a:r>
              <a:rPr lang="en-GB" sz="800" err="1">
                <a:latin typeface="Segoe UI"/>
                <a:cs typeface="Segoe UI"/>
              </a:rPr>
              <a:t>amrywiaeth</a:t>
            </a:r>
            <a:r>
              <a:rPr lang="en-GB" sz="800" dirty="0">
                <a:latin typeface="Segoe UI"/>
                <a:cs typeface="Segoe UI"/>
              </a:rPr>
              <a:t> o </a:t>
            </a:r>
            <a:r>
              <a:rPr lang="en-GB" sz="800" err="1">
                <a:latin typeface="Segoe UI"/>
                <a:cs typeface="Segoe UI"/>
              </a:rPr>
              <a:t>fodelau</a:t>
            </a:r>
            <a:r>
              <a:rPr lang="en-GB" sz="800" dirty="0">
                <a:latin typeface="Segoe UI"/>
                <a:cs typeface="Segoe UI"/>
              </a:rPr>
              <a:t> Spitfire er </a:t>
            </a:r>
            <a:r>
              <a:rPr lang="en-GB" sz="800" err="1">
                <a:latin typeface="Segoe UI"/>
                <a:cs typeface="Segoe UI"/>
              </a:rPr>
              <a:t>mwyn</a:t>
            </a:r>
            <a:r>
              <a:rPr lang="en-GB" sz="800" dirty="0">
                <a:latin typeface="Segoe UI"/>
                <a:cs typeface="Segoe UI"/>
              </a:rPr>
              <a:t> </a:t>
            </a:r>
            <a:r>
              <a:rPr lang="en-GB" sz="800" err="1">
                <a:latin typeface="Segoe UI"/>
                <a:cs typeface="Segoe UI"/>
              </a:rPr>
              <a:t>adnabod</a:t>
            </a:r>
            <a:r>
              <a:rPr lang="en-GB" sz="800" dirty="0">
                <a:latin typeface="Segoe UI"/>
                <a:cs typeface="Segoe UI"/>
              </a:rPr>
              <a:t> a </a:t>
            </a:r>
            <a:r>
              <a:rPr lang="en-GB" sz="800" err="1">
                <a:latin typeface="Segoe UI"/>
                <a:cs typeface="Segoe UI"/>
              </a:rPr>
              <a:t>disgrifio'r</a:t>
            </a:r>
            <a:r>
              <a:rPr lang="en-GB" sz="800" dirty="0">
                <a:latin typeface="Segoe UI"/>
                <a:cs typeface="Segoe UI"/>
              </a:rPr>
              <a:t> </a:t>
            </a:r>
            <a:r>
              <a:rPr lang="en-GB" sz="800" err="1">
                <a:latin typeface="Segoe UI"/>
                <a:cs typeface="Segoe UI"/>
              </a:rPr>
              <a:t>grymoedd</a:t>
            </a:r>
            <a:r>
              <a:rPr lang="en-GB" sz="800" dirty="0">
                <a:latin typeface="Segoe UI"/>
                <a:cs typeface="Segoe UI"/>
              </a:rPr>
              <a:t> </a:t>
            </a:r>
            <a:r>
              <a:rPr lang="en-GB" sz="800" err="1">
                <a:latin typeface="Segoe UI"/>
                <a:cs typeface="Segoe UI"/>
              </a:rPr>
              <a:t>sy'n</a:t>
            </a:r>
            <a:r>
              <a:rPr lang="en-GB" sz="800" dirty="0">
                <a:latin typeface="Segoe UI"/>
                <a:cs typeface="Segoe UI"/>
              </a:rPr>
              <a:t> </a:t>
            </a:r>
            <a:r>
              <a:rPr lang="en-GB" sz="800" err="1">
                <a:latin typeface="Segoe UI"/>
                <a:cs typeface="Segoe UI"/>
              </a:rPr>
              <a:t>gweithredu</a:t>
            </a:r>
            <a:r>
              <a:rPr lang="en-GB" sz="800" dirty="0">
                <a:latin typeface="Segoe UI"/>
                <a:cs typeface="Segoe UI"/>
              </a:rPr>
              <a:t> </a:t>
            </a:r>
            <a:r>
              <a:rPr lang="en-GB" sz="800" err="1">
                <a:latin typeface="Segoe UI"/>
                <a:cs typeface="Segoe UI"/>
              </a:rPr>
              <a:t>arnynt</a:t>
            </a:r>
            <a:r>
              <a:rPr lang="en-GB" sz="800" dirty="0">
                <a:latin typeface="Segoe UI"/>
                <a:cs typeface="Segoe UI"/>
              </a:rPr>
              <a:t>, </a:t>
            </a:r>
            <a:r>
              <a:rPr lang="en-GB" sz="800" err="1">
                <a:latin typeface="Segoe UI"/>
                <a:cs typeface="Segoe UI"/>
              </a:rPr>
              <a:t>gan</a:t>
            </a:r>
            <a:r>
              <a:rPr lang="en-GB" sz="800" dirty="0">
                <a:latin typeface="Segoe UI"/>
                <a:cs typeface="Segoe UI"/>
              </a:rPr>
              <a:t> </a:t>
            </a:r>
            <a:r>
              <a:rPr lang="en-GB" sz="800" err="1">
                <a:latin typeface="Segoe UI"/>
                <a:cs typeface="Segoe UI"/>
              </a:rPr>
              <a:t>gynnwys</a:t>
            </a:r>
            <a:r>
              <a:rPr lang="en-GB" sz="800" dirty="0">
                <a:latin typeface="Segoe UI"/>
                <a:cs typeface="Segoe UI"/>
              </a:rPr>
              <a:t> </a:t>
            </a:r>
            <a:r>
              <a:rPr lang="en-GB" sz="800" b="1" err="1">
                <a:latin typeface="Segoe UI"/>
                <a:cs typeface="Segoe UI"/>
              </a:rPr>
              <a:t>codiad</a:t>
            </a:r>
            <a:r>
              <a:rPr lang="en-GB" sz="800" b="1" dirty="0">
                <a:latin typeface="Segoe UI"/>
                <a:cs typeface="Segoe UI"/>
              </a:rPr>
              <a:t> (lift), </a:t>
            </a:r>
            <a:r>
              <a:rPr lang="en-GB" sz="800" b="1" err="1">
                <a:latin typeface="Segoe UI"/>
                <a:cs typeface="Segoe UI"/>
              </a:rPr>
              <a:t>gwthiad</a:t>
            </a:r>
            <a:r>
              <a:rPr lang="en-GB" sz="800" b="1" dirty="0">
                <a:latin typeface="Segoe UI"/>
                <a:cs typeface="Segoe UI"/>
              </a:rPr>
              <a:t> (thrust), </a:t>
            </a:r>
            <a:r>
              <a:rPr lang="en-GB" sz="800" b="1" err="1">
                <a:latin typeface="Segoe UI"/>
                <a:cs typeface="Segoe UI"/>
              </a:rPr>
              <a:t>gwrthiant</a:t>
            </a:r>
            <a:r>
              <a:rPr lang="en-GB" sz="800" b="1" dirty="0">
                <a:latin typeface="Segoe UI"/>
                <a:cs typeface="Segoe UI"/>
              </a:rPr>
              <a:t> </a:t>
            </a:r>
            <a:r>
              <a:rPr lang="en-GB" sz="800" b="1" err="1">
                <a:latin typeface="Segoe UI"/>
                <a:cs typeface="Segoe UI"/>
              </a:rPr>
              <a:t>aer</a:t>
            </a:r>
            <a:r>
              <a:rPr lang="en-GB" sz="800" b="1" dirty="0">
                <a:latin typeface="Segoe UI"/>
                <a:cs typeface="Segoe UI"/>
              </a:rPr>
              <a:t> (drag)</a:t>
            </a:r>
            <a:r>
              <a:rPr lang="en-GB" sz="800" dirty="0">
                <a:latin typeface="Segoe UI"/>
                <a:cs typeface="Segoe UI"/>
              </a:rPr>
              <a:t> a </a:t>
            </a:r>
            <a:r>
              <a:rPr lang="en-GB" sz="800" b="1" err="1">
                <a:latin typeface="Segoe UI"/>
                <a:cs typeface="Segoe UI"/>
              </a:rPr>
              <a:t>disgyrchiant</a:t>
            </a:r>
            <a:r>
              <a:rPr lang="en-GB" sz="800" b="1" dirty="0">
                <a:latin typeface="Segoe UI"/>
                <a:cs typeface="Segoe UI"/>
              </a:rPr>
              <a:t> (gravity)</a:t>
            </a:r>
            <a:r>
              <a:rPr lang="en-GB" sz="800" dirty="0">
                <a:latin typeface="Segoe UI"/>
                <a:cs typeface="Segoe UI"/>
              </a:rPr>
              <a:t>.</a:t>
            </a:r>
            <a:endParaRPr lang="en-GB" sz="800" dirty="0"/>
          </a:p>
          <a:p>
            <a:r>
              <a:rPr lang="en-GB" sz="800" err="1">
                <a:latin typeface="Segoe UI"/>
                <a:cs typeface="Segoe UI"/>
              </a:rPr>
              <a:t>Bydd</a:t>
            </a:r>
            <a:r>
              <a:rPr lang="en-GB" sz="800" dirty="0">
                <a:latin typeface="Segoe UI"/>
                <a:cs typeface="Segoe UI"/>
              </a:rPr>
              <a:t> y plant </a:t>
            </a:r>
            <a:r>
              <a:rPr lang="en-GB" sz="800" err="1">
                <a:latin typeface="Segoe UI"/>
                <a:cs typeface="Segoe UI"/>
              </a:rPr>
              <a:t>yn</a:t>
            </a:r>
            <a:r>
              <a:rPr lang="en-GB" sz="800" dirty="0">
                <a:latin typeface="Segoe UI"/>
                <a:cs typeface="Segoe UI"/>
              </a:rPr>
              <a:t> </a:t>
            </a:r>
            <a:r>
              <a:rPr lang="en-GB" sz="800" err="1">
                <a:latin typeface="Segoe UI"/>
                <a:cs typeface="Segoe UI"/>
              </a:rPr>
              <a:t>archwilio</a:t>
            </a:r>
            <a:r>
              <a:rPr lang="en-GB" sz="800" dirty="0">
                <a:latin typeface="Segoe UI"/>
                <a:cs typeface="Segoe UI"/>
              </a:rPr>
              <a:t> pam </a:t>
            </a:r>
            <a:r>
              <a:rPr lang="en-GB" sz="800" err="1">
                <a:latin typeface="Segoe UI"/>
                <a:cs typeface="Segoe UI"/>
              </a:rPr>
              <a:t>oedd</a:t>
            </a:r>
            <a:r>
              <a:rPr lang="en-GB" sz="800" dirty="0">
                <a:latin typeface="Segoe UI"/>
                <a:cs typeface="Segoe UI"/>
              </a:rPr>
              <a:t> y Spitfire </a:t>
            </a:r>
            <a:r>
              <a:rPr lang="en-GB" sz="800" err="1">
                <a:latin typeface="Segoe UI"/>
                <a:cs typeface="Segoe UI"/>
              </a:rPr>
              <a:t>yn</a:t>
            </a:r>
            <a:r>
              <a:rPr lang="en-GB" sz="800" dirty="0">
                <a:latin typeface="Segoe UI"/>
                <a:cs typeface="Segoe UI"/>
              </a:rPr>
              <a:t> </a:t>
            </a:r>
            <a:r>
              <a:rPr lang="en-GB" sz="800" err="1">
                <a:latin typeface="Segoe UI"/>
                <a:cs typeface="Segoe UI"/>
              </a:rPr>
              <a:t>awyren</a:t>
            </a:r>
            <a:r>
              <a:rPr lang="en-GB" sz="800" dirty="0">
                <a:latin typeface="Segoe UI"/>
                <a:cs typeface="Segoe UI"/>
              </a:rPr>
              <a:t> </a:t>
            </a:r>
            <a:r>
              <a:rPr lang="en-GB" sz="800" err="1">
                <a:latin typeface="Segoe UI"/>
                <a:cs typeface="Segoe UI"/>
              </a:rPr>
              <a:t>hynod</a:t>
            </a:r>
            <a:r>
              <a:rPr lang="en-GB" sz="800" dirty="0">
                <a:latin typeface="Segoe UI"/>
                <a:cs typeface="Segoe UI"/>
              </a:rPr>
              <a:t> o </a:t>
            </a:r>
            <a:r>
              <a:rPr lang="en-GB" sz="800" err="1">
                <a:latin typeface="Segoe UI"/>
                <a:cs typeface="Segoe UI"/>
              </a:rPr>
              <a:t>swnllyd</a:t>
            </a:r>
            <a:r>
              <a:rPr lang="en-GB" sz="800" dirty="0">
                <a:latin typeface="Segoe UI"/>
                <a:cs typeface="Segoe UI"/>
              </a:rPr>
              <a:t> </a:t>
            </a:r>
            <a:r>
              <a:rPr lang="en-GB" sz="800" err="1">
                <a:latin typeface="Segoe UI"/>
                <a:cs typeface="Segoe UI"/>
              </a:rPr>
              <a:t>drwy</a:t>
            </a:r>
            <a:r>
              <a:rPr lang="en-GB" sz="800" dirty="0">
                <a:latin typeface="Segoe UI"/>
                <a:cs typeface="Segoe UI"/>
              </a:rPr>
              <a:t> </a:t>
            </a:r>
            <a:r>
              <a:rPr lang="en-GB" sz="800" err="1">
                <a:latin typeface="Segoe UI"/>
                <a:cs typeface="Segoe UI"/>
              </a:rPr>
              <a:t>ymchwilio</a:t>
            </a:r>
            <a:r>
              <a:rPr lang="en-GB" sz="800" dirty="0">
                <a:latin typeface="Segoe UI"/>
                <a:cs typeface="Segoe UI"/>
              </a:rPr>
              <a:t> </a:t>
            </a:r>
            <a:r>
              <a:rPr lang="en-GB" sz="800" err="1">
                <a:latin typeface="Segoe UI"/>
                <a:cs typeface="Segoe UI"/>
              </a:rPr>
              <a:t>i</a:t>
            </a:r>
            <a:r>
              <a:rPr lang="en-GB" sz="800" dirty="0">
                <a:latin typeface="Segoe UI"/>
                <a:cs typeface="Segoe UI"/>
              </a:rPr>
              <a:t> </a:t>
            </a:r>
            <a:r>
              <a:rPr lang="en-GB" sz="800" err="1">
                <a:latin typeface="Segoe UI"/>
                <a:cs typeface="Segoe UI"/>
              </a:rPr>
              <a:t>sut</a:t>
            </a:r>
            <a:r>
              <a:rPr lang="en-GB" sz="800" dirty="0">
                <a:latin typeface="Segoe UI"/>
                <a:cs typeface="Segoe UI"/>
              </a:rPr>
              <a:t> </a:t>
            </a:r>
            <a:r>
              <a:rPr lang="en-GB" sz="800" err="1">
                <a:latin typeface="Segoe UI"/>
                <a:cs typeface="Segoe UI"/>
              </a:rPr>
              <a:t>mae</a:t>
            </a:r>
            <a:r>
              <a:rPr lang="en-GB" sz="800" dirty="0">
                <a:latin typeface="Segoe UI"/>
                <a:cs typeface="Segoe UI"/>
              </a:rPr>
              <a:t> sain </a:t>
            </a:r>
            <a:r>
              <a:rPr lang="en-GB" sz="800" err="1">
                <a:latin typeface="Segoe UI"/>
                <a:cs typeface="Segoe UI"/>
              </a:rPr>
              <a:t>yn</a:t>
            </a:r>
            <a:r>
              <a:rPr lang="en-GB" sz="800" dirty="0">
                <a:latin typeface="Segoe UI"/>
                <a:cs typeface="Segoe UI"/>
              </a:rPr>
              <a:t> </a:t>
            </a:r>
            <a:r>
              <a:rPr lang="en-GB" sz="800" err="1">
                <a:latin typeface="Segoe UI"/>
                <a:cs typeface="Segoe UI"/>
              </a:rPr>
              <a:t>cael</a:t>
            </a:r>
            <a:r>
              <a:rPr lang="en-GB" sz="800" dirty="0">
                <a:latin typeface="Segoe UI"/>
                <a:cs typeface="Segoe UI"/>
              </a:rPr>
              <a:t> </a:t>
            </a:r>
            <a:r>
              <a:rPr lang="en-GB" sz="800" err="1">
                <a:latin typeface="Segoe UI"/>
                <a:cs typeface="Segoe UI"/>
              </a:rPr>
              <a:t>ei</a:t>
            </a:r>
            <a:r>
              <a:rPr lang="en-GB" sz="800" dirty="0">
                <a:latin typeface="Segoe UI"/>
                <a:cs typeface="Segoe UI"/>
              </a:rPr>
              <a:t> </a:t>
            </a:r>
            <a:r>
              <a:rPr lang="en-GB" sz="800" err="1">
                <a:latin typeface="Segoe UI"/>
                <a:cs typeface="Segoe UI"/>
              </a:rPr>
              <a:t>chynhyrchu</a:t>
            </a:r>
            <a:r>
              <a:rPr lang="en-GB" sz="800" dirty="0">
                <a:latin typeface="Segoe UI"/>
                <a:cs typeface="Segoe UI"/>
              </a:rPr>
              <a:t> a </a:t>
            </a:r>
            <a:r>
              <a:rPr lang="en-GB" sz="800" err="1">
                <a:latin typeface="Segoe UI"/>
                <a:cs typeface="Segoe UI"/>
              </a:rPr>
              <a:t>sut</a:t>
            </a:r>
            <a:r>
              <a:rPr lang="en-GB" sz="800" dirty="0">
                <a:latin typeface="Segoe UI"/>
                <a:cs typeface="Segoe UI"/>
              </a:rPr>
              <a:t> </a:t>
            </a:r>
            <a:r>
              <a:rPr lang="en-GB" sz="800" err="1">
                <a:latin typeface="Segoe UI"/>
                <a:cs typeface="Segoe UI"/>
              </a:rPr>
              <a:t>mae'n</a:t>
            </a:r>
            <a:r>
              <a:rPr lang="en-GB" sz="800" dirty="0">
                <a:latin typeface="Segoe UI"/>
                <a:cs typeface="Segoe UI"/>
              </a:rPr>
              <a:t> </a:t>
            </a:r>
            <a:r>
              <a:rPr lang="en-GB" sz="800" err="1">
                <a:latin typeface="Segoe UI"/>
                <a:cs typeface="Segoe UI"/>
              </a:rPr>
              <a:t>teithio</a:t>
            </a:r>
            <a:r>
              <a:rPr lang="en-GB" sz="800" dirty="0">
                <a:latin typeface="Segoe UI"/>
                <a:cs typeface="Segoe UI"/>
              </a:rPr>
              <a:t> </a:t>
            </a:r>
            <a:r>
              <a:rPr lang="en-GB" sz="800" err="1">
                <a:latin typeface="Segoe UI"/>
                <a:cs typeface="Segoe UI"/>
              </a:rPr>
              <a:t>trwy</a:t>
            </a:r>
            <a:r>
              <a:rPr lang="en-GB" sz="800" dirty="0">
                <a:latin typeface="Segoe UI"/>
                <a:cs typeface="Segoe UI"/>
              </a:rPr>
              <a:t> </a:t>
            </a:r>
            <a:r>
              <a:rPr lang="en-GB" sz="800" err="1">
                <a:latin typeface="Segoe UI"/>
                <a:cs typeface="Segoe UI"/>
              </a:rPr>
              <a:t>wahanol</a:t>
            </a:r>
            <a:r>
              <a:rPr lang="en-GB" sz="800" dirty="0">
                <a:latin typeface="Segoe UI"/>
                <a:cs typeface="Segoe UI"/>
              </a:rPr>
              <a:t> </a:t>
            </a:r>
            <a:r>
              <a:rPr lang="en-GB" sz="800" err="1">
                <a:latin typeface="Segoe UI"/>
                <a:cs typeface="Segoe UI"/>
              </a:rPr>
              <a:t>ddeunyddiau</a:t>
            </a:r>
            <a:r>
              <a:rPr lang="en-GB" sz="800" dirty="0">
                <a:latin typeface="Segoe UI"/>
                <a:cs typeface="Segoe UI"/>
              </a:rPr>
              <a:t>. </a:t>
            </a:r>
            <a:r>
              <a:rPr lang="en-GB" sz="800" err="1">
                <a:latin typeface="Segoe UI"/>
                <a:cs typeface="Segoe UI"/>
              </a:rPr>
              <a:t>Byddant</a:t>
            </a:r>
            <a:r>
              <a:rPr lang="en-GB" sz="800" dirty="0">
                <a:latin typeface="Segoe UI"/>
                <a:cs typeface="Segoe UI"/>
              </a:rPr>
              <a:t> </a:t>
            </a:r>
            <a:r>
              <a:rPr lang="en-GB" sz="800" err="1">
                <a:latin typeface="Segoe UI"/>
                <a:cs typeface="Segoe UI"/>
              </a:rPr>
              <a:t>yn</a:t>
            </a:r>
            <a:r>
              <a:rPr lang="en-GB" sz="800" dirty="0">
                <a:latin typeface="Segoe UI"/>
                <a:cs typeface="Segoe UI"/>
              </a:rPr>
              <a:t> </a:t>
            </a:r>
            <a:r>
              <a:rPr lang="en-GB" sz="800" err="1">
                <a:latin typeface="Segoe UI"/>
                <a:cs typeface="Segoe UI"/>
              </a:rPr>
              <a:t>dysgu</a:t>
            </a:r>
            <a:r>
              <a:rPr lang="en-GB" sz="800" dirty="0">
                <a:latin typeface="Segoe UI"/>
                <a:cs typeface="Segoe UI"/>
              </a:rPr>
              <a:t> am </a:t>
            </a:r>
            <a:r>
              <a:rPr lang="en-GB" sz="800" err="1">
                <a:latin typeface="Segoe UI"/>
                <a:cs typeface="Segoe UI"/>
              </a:rPr>
              <a:t>rôl</a:t>
            </a:r>
            <a:r>
              <a:rPr lang="en-GB" sz="800" dirty="0">
                <a:latin typeface="Segoe UI"/>
                <a:cs typeface="Segoe UI"/>
              </a:rPr>
              <a:t> </a:t>
            </a:r>
            <a:r>
              <a:rPr lang="en-GB" sz="800" b="1" err="1">
                <a:latin typeface="Segoe UI"/>
                <a:cs typeface="Segoe UI"/>
              </a:rPr>
              <a:t>seirenau</a:t>
            </a:r>
            <a:r>
              <a:rPr lang="en-GB" sz="800" b="1" dirty="0">
                <a:latin typeface="Segoe UI"/>
                <a:cs typeface="Segoe UI"/>
              </a:rPr>
              <a:t> </a:t>
            </a:r>
            <a:r>
              <a:rPr lang="en-GB" sz="800" b="1" err="1">
                <a:latin typeface="Segoe UI"/>
                <a:cs typeface="Segoe UI"/>
              </a:rPr>
              <a:t>cyrch</a:t>
            </a:r>
            <a:r>
              <a:rPr lang="en-GB" sz="800" b="1" dirty="0">
                <a:latin typeface="Segoe UI"/>
                <a:cs typeface="Segoe UI"/>
              </a:rPr>
              <a:t> </a:t>
            </a:r>
            <a:r>
              <a:rPr lang="en-GB" sz="800" b="1" err="1">
                <a:latin typeface="Segoe UI"/>
                <a:cs typeface="Segoe UI"/>
              </a:rPr>
              <a:t>awyr</a:t>
            </a:r>
            <a:r>
              <a:rPr lang="en-GB" sz="800" dirty="0">
                <a:latin typeface="Segoe UI"/>
                <a:cs typeface="Segoe UI"/>
              </a:rPr>
              <a:t> </a:t>
            </a:r>
            <a:r>
              <a:rPr lang="en-GB" sz="800" err="1">
                <a:latin typeface="Segoe UI"/>
                <a:cs typeface="Segoe UI"/>
              </a:rPr>
              <a:t>wrth</a:t>
            </a:r>
            <a:r>
              <a:rPr lang="en-GB" sz="800" dirty="0">
                <a:latin typeface="Segoe UI"/>
                <a:cs typeface="Segoe UI"/>
              </a:rPr>
              <a:t> </a:t>
            </a:r>
            <a:r>
              <a:rPr lang="en-GB" sz="800" err="1">
                <a:latin typeface="Segoe UI"/>
                <a:cs typeface="Segoe UI"/>
              </a:rPr>
              <a:t>rybuddio</a:t>
            </a:r>
            <a:r>
              <a:rPr lang="en-GB" sz="800" dirty="0">
                <a:latin typeface="Segoe UI"/>
                <a:cs typeface="Segoe UI"/>
              </a:rPr>
              <a:t> </a:t>
            </a:r>
            <a:r>
              <a:rPr lang="en-GB" sz="800" err="1">
                <a:latin typeface="Segoe UI"/>
                <a:cs typeface="Segoe UI"/>
              </a:rPr>
              <a:t>pobl</a:t>
            </a:r>
            <a:r>
              <a:rPr lang="en-GB" sz="800" dirty="0">
                <a:latin typeface="Segoe UI"/>
                <a:cs typeface="Segoe UI"/>
              </a:rPr>
              <a:t> am </a:t>
            </a:r>
            <a:r>
              <a:rPr lang="en-GB" sz="800" err="1">
                <a:latin typeface="Segoe UI"/>
                <a:cs typeface="Segoe UI"/>
              </a:rPr>
              <a:t>ymosodiadau</a:t>
            </a:r>
            <a:r>
              <a:rPr lang="en-GB" sz="800" dirty="0">
                <a:latin typeface="Segoe UI"/>
                <a:cs typeface="Segoe UI"/>
              </a:rPr>
              <a:t> </a:t>
            </a:r>
            <a:r>
              <a:rPr lang="en-GB" sz="800" err="1">
                <a:latin typeface="Segoe UI"/>
                <a:cs typeface="Segoe UI"/>
              </a:rPr>
              <a:t>sy'n</a:t>
            </a:r>
            <a:r>
              <a:rPr lang="en-GB" sz="800" dirty="0">
                <a:latin typeface="Segoe UI"/>
                <a:cs typeface="Segoe UI"/>
              </a:rPr>
              <a:t> </a:t>
            </a:r>
            <a:r>
              <a:rPr lang="en-GB" sz="800" err="1">
                <a:latin typeface="Segoe UI"/>
                <a:cs typeface="Segoe UI"/>
              </a:rPr>
              <a:t>agosáu</a:t>
            </a:r>
            <a:r>
              <a:rPr lang="en-GB" sz="800" dirty="0">
                <a:latin typeface="Segoe UI"/>
                <a:cs typeface="Segoe UI"/>
              </a:rPr>
              <a:t> ac </a:t>
            </a:r>
            <a:r>
              <a:rPr lang="en-GB" sz="800" err="1">
                <a:latin typeface="Segoe UI"/>
                <a:cs typeface="Segoe UI"/>
              </a:rPr>
              <a:t>yn</a:t>
            </a:r>
            <a:r>
              <a:rPr lang="en-GB" sz="800" dirty="0">
                <a:latin typeface="Segoe UI"/>
                <a:cs typeface="Segoe UI"/>
              </a:rPr>
              <a:t> </a:t>
            </a:r>
            <a:r>
              <a:rPr lang="en-GB" sz="800" err="1">
                <a:latin typeface="Segoe UI"/>
                <a:cs typeface="Segoe UI"/>
              </a:rPr>
              <a:t>ymchwilio</a:t>
            </a:r>
            <a:r>
              <a:rPr lang="en-GB" sz="800" dirty="0">
                <a:latin typeface="Segoe UI"/>
                <a:cs typeface="Segoe UI"/>
              </a:rPr>
              <a:t> </a:t>
            </a:r>
            <a:r>
              <a:rPr lang="en-GB" sz="800" err="1">
                <a:latin typeface="Segoe UI"/>
                <a:cs typeface="Segoe UI"/>
              </a:rPr>
              <a:t>i</a:t>
            </a:r>
            <a:r>
              <a:rPr lang="en-GB" sz="800" dirty="0">
                <a:latin typeface="Segoe UI"/>
                <a:cs typeface="Segoe UI"/>
              </a:rPr>
              <a:t> </a:t>
            </a:r>
            <a:r>
              <a:rPr lang="en-GB" sz="800" err="1">
                <a:latin typeface="Segoe UI"/>
                <a:cs typeface="Segoe UI"/>
              </a:rPr>
              <a:t>sut</a:t>
            </a:r>
            <a:r>
              <a:rPr lang="en-GB" sz="800" dirty="0">
                <a:latin typeface="Segoe UI"/>
                <a:cs typeface="Segoe UI"/>
              </a:rPr>
              <a:t> </a:t>
            </a:r>
            <a:r>
              <a:rPr lang="en-GB" sz="800" err="1">
                <a:latin typeface="Segoe UI"/>
                <a:cs typeface="Segoe UI"/>
              </a:rPr>
              <a:t>mae'r</a:t>
            </a:r>
            <a:r>
              <a:rPr lang="en-GB" sz="800" dirty="0">
                <a:latin typeface="Segoe UI"/>
                <a:cs typeface="Segoe UI"/>
              </a:rPr>
              <a:t> </a:t>
            </a:r>
            <a:r>
              <a:rPr lang="en-GB" sz="800" err="1">
                <a:latin typeface="Segoe UI"/>
                <a:cs typeface="Segoe UI"/>
              </a:rPr>
              <a:t>glust</a:t>
            </a:r>
            <a:r>
              <a:rPr lang="en-GB" sz="800" dirty="0">
                <a:latin typeface="Segoe UI"/>
                <a:cs typeface="Segoe UI"/>
              </a:rPr>
              <a:t> </a:t>
            </a:r>
            <a:r>
              <a:rPr lang="en-GB" sz="800" err="1">
                <a:latin typeface="Segoe UI"/>
                <a:cs typeface="Segoe UI"/>
              </a:rPr>
              <a:t>ddynol</a:t>
            </a:r>
            <a:r>
              <a:rPr lang="en-GB" sz="800" dirty="0">
                <a:latin typeface="Segoe UI"/>
                <a:cs typeface="Segoe UI"/>
              </a:rPr>
              <a:t> </a:t>
            </a:r>
            <a:r>
              <a:rPr lang="en-GB" sz="800" err="1">
                <a:latin typeface="Segoe UI"/>
                <a:cs typeface="Segoe UI"/>
              </a:rPr>
              <a:t>yn</a:t>
            </a:r>
            <a:r>
              <a:rPr lang="en-GB" sz="800" dirty="0">
                <a:latin typeface="Segoe UI"/>
                <a:cs typeface="Segoe UI"/>
              </a:rPr>
              <a:t> </a:t>
            </a:r>
            <a:r>
              <a:rPr lang="en-GB" sz="800" err="1">
                <a:latin typeface="Segoe UI"/>
                <a:cs typeface="Segoe UI"/>
              </a:rPr>
              <a:t>canfod</a:t>
            </a:r>
            <a:r>
              <a:rPr lang="en-GB" sz="800" dirty="0">
                <a:latin typeface="Segoe UI"/>
                <a:cs typeface="Segoe UI"/>
              </a:rPr>
              <a:t> ac </a:t>
            </a:r>
            <a:r>
              <a:rPr lang="en-GB" sz="800" err="1">
                <a:latin typeface="Segoe UI"/>
                <a:cs typeface="Segoe UI"/>
              </a:rPr>
              <a:t>yn</a:t>
            </a:r>
            <a:r>
              <a:rPr lang="en-GB" sz="800" dirty="0">
                <a:latin typeface="Segoe UI"/>
                <a:cs typeface="Segoe UI"/>
              </a:rPr>
              <a:t> </a:t>
            </a:r>
            <a:r>
              <a:rPr lang="en-GB" sz="800" err="1">
                <a:latin typeface="Segoe UI"/>
                <a:cs typeface="Segoe UI"/>
              </a:rPr>
              <a:t>dehongli</a:t>
            </a:r>
            <a:r>
              <a:rPr lang="en-GB" sz="800" dirty="0">
                <a:latin typeface="Segoe UI"/>
                <a:cs typeface="Segoe UI"/>
              </a:rPr>
              <a:t> </a:t>
            </a:r>
            <a:r>
              <a:rPr lang="en-GB" sz="800" err="1">
                <a:latin typeface="Segoe UI"/>
                <a:cs typeface="Segoe UI"/>
              </a:rPr>
              <a:t>tonnau</a:t>
            </a:r>
            <a:r>
              <a:rPr lang="en-GB" sz="800" dirty="0">
                <a:latin typeface="Segoe UI"/>
                <a:cs typeface="Segoe UI"/>
              </a:rPr>
              <a:t> sain.</a:t>
            </a:r>
          </a:p>
          <a:p>
            <a:r>
              <a:rPr lang="en-GB" sz="800" dirty="0">
                <a:latin typeface="Segoe UI"/>
                <a:cs typeface="Segoe UI"/>
              </a:rPr>
              <a:t>Er </a:t>
            </a:r>
            <a:r>
              <a:rPr lang="en-GB" sz="800" err="1">
                <a:latin typeface="Segoe UI"/>
                <a:cs typeface="Segoe UI"/>
              </a:rPr>
              <a:t>mwyn</a:t>
            </a:r>
            <a:r>
              <a:rPr lang="en-GB" sz="800" dirty="0">
                <a:latin typeface="Segoe UI"/>
                <a:cs typeface="Segoe UI"/>
              </a:rPr>
              <a:t> </a:t>
            </a:r>
            <a:r>
              <a:rPr lang="en-GB" sz="800" err="1">
                <a:latin typeface="Segoe UI"/>
                <a:cs typeface="Segoe UI"/>
              </a:rPr>
              <a:t>cysylltu</a:t>
            </a:r>
            <a:r>
              <a:rPr lang="en-GB" sz="800" dirty="0">
                <a:latin typeface="Segoe UI"/>
                <a:cs typeface="Segoe UI"/>
              </a:rPr>
              <a:t> </a:t>
            </a:r>
            <a:r>
              <a:rPr lang="en-GB" sz="800" err="1">
                <a:latin typeface="Segoe UI"/>
                <a:cs typeface="Segoe UI"/>
              </a:rPr>
              <a:t>eu</a:t>
            </a:r>
            <a:r>
              <a:rPr lang="en-GB" sz="800" dirty="0">
                <a:latin typeface="Segoe UI"/>
                <a:cs typeface="Segoe UI"/>
              </a:rPr>
              <a:t> </a:t>
            </a:r>
            <a:r>
              <a:rPr lang="en-GB" sz="800" err="1">
                <a:latin typeface="Segoe UI"/>
                <a:cs typeface="Segoe UI"/>
              </a:rPr>
              <a:t>dysgu</a:t>
            </a:r>
            <a:r>
              <a:rPr lang="en-GB" sz="800" dirty="0">
                <a:latin typeface="Segoe UI"/>
                <a:cs typeface="Segoe UI"/>
              </a:rPr>
              <a:t> â </a:t>
            </a:r>
            <a:r>
              <a:rPr lang="en-GB" sz="800" b="1" dirty="0">
                <a:latin typeface="Segoe UI"/>
                <a:cs typeface="Segoe UI"/>
              </a:rPr>
              <a:t>Swansea Spy</a:t>
            </a:r>
            <a:r>
              <a:rPr lang="en-GB" sz="800" dirty="0">
                <a:latin typeface="Segoe UI"/>
                <a:cs typeface="Segoe UI"/>
              </a:rPr>
              <a:t>, </a:t>
            </a:r>
            <a:r>
              <a:rPr lang="en-GB" sz="800" err="1">
                <a:latin typeface="Segoe UI"/>
                <a:cs typeface="Segoe UI"/>
              </a:rPr>
              <a:t>bydd</a:t>
            </a:r>
            <a:r>
              <a:rPr lang="en-GB" sz="800" dirty="0">
                <a:latin typeface="Segoe UI"/>
                <a:cs typeface="Segoe UI"/>
              </a:rPr>
              <a:t> y plant </a:t>
            </a:r>
            <a:r>
              <a:rPr lang="en-GB" sz="800" err="1">
                <a:latin typeface="Segoe UI"/>
                <a:cs typeface="Segoe UI"/>
              </a:rPr>
              <a:t>yn</a:t>
            </a:r>
            <a:r>
              <a:rPr lang="en-GB" sz="800" dirty="0">
                <a:latin typeface="Segoe UI"/>
                <a:cs typeface="Segoe UI"/>
              </a:rPr>
              <a:t> </a:t>
            </a:r>
            <a:r>
              <a:rPr lang="en-GB" sz="800" err="1">
                <a:latin typeface="Segoe UI"/>
                <a:cs typeface="Segoe UI"/>
              </a:rPr>
              <a:t>dylunio</a:t>
            </a:r>
            <a:r>
              <a:rPr lang="en-GB" sz="800" dirty="0">
                <a:latin typeface="Segoe UI"/>
                <a:cs typeface="Segoe UI"/>
              </a:rPr>
              <a:t> ac </a:t>
            </a:r>
            <a:r>
              <a:rPr lang="en-GB" sz="800" err="1">
                <a:latin typeface="Segoe UI"/>
                <a:cs typeface="Segoe UI"/>
              </a:rPr>
              <a:t>yn</a:t>
            </a:r>
            <a:r>
              <a:rPr lang="en-GB" sz="800" dirty="0">
                <a:latin typeface="Segoe UI"/>
                <a:cs typeface="Segoe UI"/>
              </a:rPr>
              <a:t> </a:t>
            </a:r>
            <a:r>
              <a:rPr lang="en-GB" sz="800" err="1">
                <a:latin typeface="Segoe UI"/>
                <a:cs typeface="Segoe UI"/>
              </a:rPr>
              <a:t>creu</a:t>
            </a:r>
            <a:r>
              <a:rPr lang="en-GB" sz="800" dirty="0">
                <a:latin typeface="Segoe UI"/>
                <a:cs typeface="Segoe UI"/>
              </a:rPr>
              <a:t> </a:t>
            </a:r>
            <a:r>
              <a:rPr lang="en-GB" sz="800" err="1">
                <a:latin typeface="Segoe UI"/>
                <a:cs typeface="Segoe UI"/>
              </a:rPr>
              <a:t>eu</a:t>
            </a:r>
            <a:r>
              <a:rPr lang="en-GB" sz="800" dirty="0">
                <a:latin typeface="Segoe UI"/>
                <a:cs typeface="Segoe UI"/>
              </a:rPr>
              <a:t> </a:t>
            </a:r>
            <a:r>
              <a:rPr lang="en-GB" sz="800" err="1">
                <a:latin typeface="Segoe UI"/>
                <a:cs typeface="Segoe UI"/>
              </a:rPr>
              <a:t>seiren</a:t>
            </a:r>
            <a:r>
              <a:rPr lang="en-GB" sz="800" dirty="0">
                <a:latin typeface="Segoe UI"/>
                <a:cs typeface="Segoe UI"/>
              </a:rPr>
              <a:t> </a:t>
            </a:r>
            <a:r>
              <a:rPr lang="en-GB" sz="800" err="1">
                <a:latin typeface="Segoe UI"/>
                <a:cs typeface="Segoe UI"/>
              </a:rPr>
              <a:t>cyrch</a:t>
            </a:r>
            <a:r>
              <a:rPr lang="en-GB" sz="800" dirty="0">
                <a:latin typeface="Segoe UI"/>
                <a:cs typeface="Segoe UI"/>
              </a:rPr>
              <a:t> </a:t>
            </a:r>
            <a:r>
              <a:rPr lang="en-GB" sz="800" err="1">
                <a:latin typeface="Segoe UI"/>
                <a:cs typeface="Segoe UI"/>
              </a:rPr>
              <a:t>awyr</a:t>
            </a:r>
            <a:r>
              <a:rPr lang="en-GB" sz="800" dirty="0">
                <a:latin typeface="Segoe UI"/>
                <a:cs typeface="Segoe UI"/>
              </a:rPr>
              <a:t> </a:t>
            </a:r>
            <a:r>
              <a:rPr lang="en-GB" sz="800" err="1">
                <a:latin typeface="Segoe UI"/>
                <a:cs typeface="Segoe UI"/>
              </a:rPr>
              <a:t>eu</a:t>
            </a:r>
            <a:r>
              <a:rPr lang="en-GB" sz="800" dirty="0">
                <a:latin typeface="Segoe UI"/>
                <a:cs typeface="Segoe UI"/>
              </a:rPr>
              <a:t> </a:t>
            </a:r>
            <a:r>
              <a:rPr lang="en-GB" sz="800" err="1">
                <a:latin typeface="Segoe UI"/>
                <a:cs typeface="Segoe UI"/>
              </a:rPr>
              <a:t>hunain</a:t>
            </a:r>
            <a:r>
              <a:rPr lang="en-GB" sz="800" dirty="0">
                <a:latin typeface="Segoe UI"/>
                <a:cs typeface="Segoe UI"/>
              </a:rPr>
              <a:t> </a:t>
            </a:r>
            <a:r>
              <a:rPr lang="en-GB" sz="800" err="1">
                <a:latin typeface="Segoe UI"/>
                <a:cs typeface="Segoe UI"/>
              </a:rPr>
              <a:t>i</a:t>
            </a:r>
            <a:r>
              <a:rPr lang="en-GB" sz="800" dirty="0">
                <a:latin typeface="Segoe UI"/>
                <a:cs typeface="Segoe UI"/>
              </a:rPr>
              <a:t> </a:t>
            </a:r>
            <a:r>
              <a:rPr lang="en-GB" sz="800" err="1">
                <a:latin typeface="Segoe UI"/>
                <a:cs typeface="Segoe UI"/>
              </a:rPr>
              <a:t>rybuddio</a:t>
            </a:r>
            <a:r>
              <a:rPr lang="en-GB" sz="800" dirty="0">
                <a:latin typeface="Segoe UI"/>
                <a:cs typeface="Segoe UI"/>
              </a:rPr>
              <a:t> Gwyn </a:t>
            </a:r>
            <a:r>
              <a:rPr lang="en-GB" sz="800" err="1">
                <a:latin typeface="Segoe UI"/>
                <a:cs typeface="Segoe UI"/>
              </a:rPr>
              <a:t>a'i</a:t>
            </a:r>
            <a:r>
              <a:rPr lang="en-GB" sz="800" dirty="0">
                <a:latin typeface="Segoe UI"/>
                <a:cs typeface="Segoe UI"/>
              </a:rPr>
              <a:t> </a:t>
            </a:r>
            <a:r>
              <a:rPr lang="en-GB" sz="800" err="1">
                <a:latin typeface="Segoe UI"/>
                <a:cs typeface="Segoe UI"/>
              </a:rPr>
              <a:t>deulu</a:t>
            </a:r>
            <a:r>
              <a:rPr lang="en-GB" sz="800" dirty="0">
                <a:latin typeface="Segoe UI"/>
                <a:cs typeface="Segoe UI"/>
              </a:rPr>
              <a:t> am </a:t>
            </a:r>
            <a:r>
              <a:rPr lang="en-GB" sz="800" err="1">
                <a:latin typeface="Segoe UI"/>
                <a:cs typeface="Segoe UI"/>
              </a:rPr>
              <a:t>ymosodiad</a:t>
            </a:r>
            <a:r>
              <a:rPr lang="en-GB" sz="800" dirty="0">
                <a:latin typeface="Segoe UI"/>
                <a:cs typeface="Segoe UI"/>
              </a:rPr>
              <a:t> </a:t>
            </a:r>
            <a:r>
              <a:rPr lang="en-GB" sz="800" err="1">
                <a:latin typeface="Segoe UI"/>
                <a:cs typeface="Segoe UI"/>
              </a:rPr>
              <a:t>Almaenig</a:t>
            </a:r>
            <a:r>
              <a:rPr lang="en-GB" sz="800" dirty="0">
                <a:latin typeface="Segoe UI"/>
                <a:cs typeface="Segoe UI"/>
              </a:rPr>
              <a:t> </a:t>
            </a:r>
            <a:r>
              <a:rPr lang="en-GB" sz="800" err="1">
                <a:latin typeface="Segoe UI"/>
                <a:cs typeface="Segoe UI"/>
              </a:rPr>
              <a:t>sy'n</a:t>
            </a:r>
            <a:r>
              <a:rPr lang="en-GB" sz="800" dirty="0">
                <a:latin typeface="Segoe UI"/>
                <a:cs typeface="Segoe UI"/>
              </a:rPr>
              <a:t> </a:t>
            </a:r>
            <a:r>
              <a:rPr lang="en-GB" sz="800" err="1">
                <a:latin typeface="Segoe UI"/>
                <a:cs typeface="Segoe UI"/>
              </a:rPr>
              <a:t>agosáu</a:t>
            </a:r>
            <a:r>
              <a:rPr lang="en-GB" sz="800" dirty="0">
                <a:latin typeface="Segoe UI"/>
                <a:cs typeface="Segoe UI"/>
              </a:rPr>
              <a:t>. </a:t>
            </a:r>
            <a:r>
              <a:rPr lang="en-GB" sz="800" err="1">
                <a:latin typeface="Segoe UI"/>
                <a:cs typeface="Segoe UI"/>
              </a:rPr>
              <a:t>Byddant</a:t>
            </a:r>
            <a:r>
              <a:rPr lang="en-GB" sz="800" dirty="0">
                <a:latin typeface="Segoe UI"/>
                <a:cs typeface="Segoe UI"/>
              </a:rPr>
              <a:t> </a:t>
            </a:r>
            <a:r>
              <a:rPr lang="en-GB" sz="800" err="1">
                <a:latin typeface="Segoe UI"/>
                <a:cs typeface="Segoe UI"/>
              </a:rPr>
              <a:t>yn</a:t>
            </a:r>
            <a:r>
              <a:rPr lang="en-GB" sz="800" dirty="0">
                <a:latin typeface="Segoe UI"/>
                <a:cs typeface="Segoe UI"/>
              </a:rPr>
              <a:t> </a:t>
            </a:r>
            <a:r>
              <a:rPr lang="en-GB" sz="800" err="1">
                <a:latin typeface="Segoe UI"/>
                <a:cs typeface="Segoe UI"/>
              </a:rPr>
              <a:t>cymharu</a:t>
            </a:r>
            <a:r>
              <a:rPr lang="en-GB" sz="800" dirty="0">
                <a:latin typeface="Segoe UI"/>
                <a:cs typeface="Segoe UI"/>
              </a:rPr>
              <a:t> </a:t>
            </a:r>
            <a:r>
              <a:rPr lang="en-GB" sz="800" err="1">
                <a:latin typeface="Segoe UI"/>
                <a:cs typeface="Segoe UI"/>
              </a:rPr>
              <a:t>effeithiolrwydd</a:t>
            </a:r>
            <a:r>
              <a:rPr lang="en-GB" sz="800" dirty="0">
                <a:latin typeface="Segoe UI"/>
                <a:cs typeface="Segoe UI"/>
              </a:rPr>
              <a:t> </a:t>
            </a:r>
            <a:r>
              <a:rPr lang="en-GB" sz="800" err="1">
                <a:latin typeface="Segoe UI"/>
                <a:cs typeface="Segoe UI"/>
              </a:rPr>
              <a:t>eu</a:t>
            </a:r>
            <a:r>
              <a:rPr lang="en-GB" sz="800" dirty="0">
                <a:latin typeface="Segoe UI"/>
                <a:cs typeface="Segoe UI"/>
              </a:rPr>
              <a:t> </a:t>
            </a:r>
            <a:r>
              <a:rPr lang="en-GB" sz="800" err="1">
                <a:latin typeface="Segoe UI"/>
                <a:cs typeface="Segoe UI"/>
              </a:rPr>
              <a:t>seiren</a:t>
            </a:r>
            <a:r>
              <a:rPr lang="en-GB" sz="800" dirty="0">
                <a:latin typeface="Segoe UI"/>
                <a:cs typeface="Segoe UI"/>
              </a:rPr>
              <a:t> â </a:t>
            </a:r>
            <a:r>
              <a:rPr lang="en-GB" sz="800" err="1">
                <a:latin typeface="Segoe UI"/>
                <a:cs typeface="Segoe UI"/>
              </a:rPr>
              <a:t>seiren</a:t>
            </a:r>
            <a:r>
              <a:rPr lang="en-GB" sz="800" dirty="0">
                <a:latin typeface="Segoe UI"/>
                <a:cs typeface="Segoe UI"/>
              </a:rPr>
              <a:t> </a:t>
            </a:r>
            <a:r>
              <a:rPr lang="en-GB" sz="800" err="1">
                <a:latin typeface="Segoe UI"/>
                <a:cs typeface="Segoe UI"/>
              </a:rPr>
              <a:t>cyrch</a:t>
            </a:r>
            <a:r>
              <a:rPr lang="en-GB" sz="800" dirty="0">
                <a:latin typeface="Segoe UI"/>
                <a:cs typeface="Segoe UI"/>
              </a:rPr>
              <a:t> </a:t>
            </a:r>
            <a:r>
              <a:rPr lang="en-GB" sz="800" err="1">
                <a:latin typeface="Segoe UI"/>
                <a:cs typeface="Segoe UI"/>
              </a:rPr>
              <a:t>awyr</a:t>
            </a:r>
            <a:r>
              <a:rPr lang="en-GB" sz="800" dirty="0">
                <a:latin typeface="Segoe UI"/>
                <a:cs typeface="Segoe UI"/>
              </a:rPr>
              <a:t> go </a:t>
            </a:r>
            <a:r>
              <a:rPr lang="en-GB" sz="800" err="1">
                <a:latin typeface="Segoe UI"/>
                <a:cs typeface="Segoe UI"/>
              </a:rPr>
              <a:t>iawn</a:t>
            </a:r>
            <a:r>
              <a:rPr lang="en-GB" sz="800" dirty="0">
                <a:latin typeface="Segoe UI"/>
                <a:cs typeface="Segoe UI"/>
              </a:rPr>
              <a:t> a </a:t>
            </a:r>
            <a:r>
              <a:rPr lang="en-GB" sz="800" err="1">
                <a:latin typeface="Segoe UI"/>
                <a:cs typeface="Segoe UI"/>
              </a:rPr>
              <a:t>ddefnyddir</a:t>
            </a:r>
            <a:r>
              <a:rPr lang="en-GB" sz="800" dirty="0">
                <a:latin typeface="Segoe UI"/>
                <a:cs typeface="Segoe UI"/>
              </a:rPr>
              <a:t> </a:t>
            </a:r>
            <a:r>
              <a:rPr lang="en-GB" sz="800" err="1">
                <a:latin typeface="Segoe UI"/>
                <a:cs typeface="Segoe UI"/>
              </a:rPr>
              <a:t>yn</a:t>
            </a:r>
            <a:r>
              <a:rPr lang="en-GB" sz="800" dirty="0">
                <a:latin typeface="Segoe UI"/>
                <a:cs typeface="Segoe UI"/>
              </a:rPr>
              <a:t> </a:t>
            </a:r>
            <a:r>
              <a:rPr lang="en-GB" sz="800" b="1" dirty="0">
                <a:latin typeface="Segoe UI"/>
                <a:cs typeface="Segoe UI"/>
              </a:rPr>
              <a:t>Ysgol yr Hendy</a:t>
            </a:r>
            <a:r>
              <a:rPr lang="en-GB" sz="800" dirty="0">
                <a:latin typeface="Segoe UI"/>
                <a:cs typeface="Segoe UI"/>
              </a:rPr>
              <a:t> </a:t>
            </a:r>
            <a:r>
              <a:rPr lang="en-GB" sz="800" err="1">
                <a:latin typeface="Segoe UI"/>
                <a:cs typeface="Segoe UI"/>
              </a:rPr>
              <a:t>drwy</a:t>
            </a:r>
            <a:r>
              <a:rPr lang="en-GB" sz="800" dirty="0">
                <a:latin typeface="Segoe UI"/>
                <a:cs typeface="Segoe UI"/>
              </a:rPr>
              <a:t> </a:t>
            </a:r>
            <a:r>
              <a:rPr lang="en-GB" sz="800" err="1">
                <a:latin typeface="Segoe UI"/>
                <a:cs typeface="Segoe UI"/>
              </a:rPr>
              <a:t>fesur</a:t>
            </a:r>
            <a:r>
              <a:rPr lang="en-GB" sz="800" dirty="0">
                <a:latin typeface="Segoe UI"/>
                <a:cs typeface="Segoe UI"/>
              </a:rPr>
              <a:t> pa mor bell y </a:t>
            </a:r>
            <a:r>
              <a:rPr lang="en-GB" sz="800" err="1">
                <a:latin typeface="Segoe UI"/>
                <a:cs typeface="Segoe UI"/>
              </a:rPr>
              <a:t>gellir</a:t>
            </a:r>
            <a:r>
              <a:rPr lang="en-GB" sz="800" dirty="0">
                <a:latin typeface="Segoe UI"/>
                <a:cs typeface="Segoe UI"/>
              </a:rPr>
              <a:t> </a:t>
            </a:r>
            <a:r>
              <a:rPr lang="en-GB" sz="800" err="1">
                <a:latin typeface="Segoe UI"/>
                <a:cs typeface="Segoe UI"/>
              </a:rPr>
              <a:t>clywed</a:t>
            </a:r>
            <a:r>
              <a:rPr lang="en-GB" sz="800" dirty="0">
                <a:latin typeface="Segoe UI"/>
                <a:cs typeface="Segoe UI"/>
              </a:rPr>
              <a:t> y sain a </a:t>
            </a:r>
            <a:r>
              <a:rPr lang="en-GB" sz="800" err="1">
                <a:latin typeface="Segoe UI"/>
                <a:cs typeface="Segoe UI"/>
              </a:rPr>
              <a:t>gwerthuso</a:t>
            </a:r>
            <a:r>
              <a:rPr lang="en-GB" sz="800" dirty="0">
                <a:latin typeface="Segoe UI"/>
                <a:cs typeface="Segoe UI"/>
              </a:rPr>
              <a:t> </a:t>
            </a:r>
            <a:r>
              <a:rPr lang="en-GB" sz="800" err="1">
                <a:latin typeface="Segoe UI"/>
                <a:cs typeface="Segoe UI"/>
              </a:rPr>
              <a:t>ei</a:t>
            </a:r>
            <a:r>
              <a:rPr lang="en-GB" sz="800" dirty="0">
                <a:latin typeface="Segoe UI"/>
                <a:cs typeface="Segoe UI"/>
              </a:rPr>
              <a:t> </a:t>
            </a:r>
            <a:r>
              <a:rPr lang="en-GB" sz="800" err="1">
                <a:latin typeface="Segoe UI"/>
                <a:cs typeface="Segoe UI"/>
              </a:rPr>
              <a:t>heffeithiolrwydd</a:t>
            </a:r>
            <a:r>
              <a:rPr lang="en-GB" sz="800" dirty="0">
                <a:latin typeface="Segoe UI"/>
                <a:cs typeface="Segoe UI"/>
              </a:rPr>
              <a:t> </a:t>
            </a:r>
            <a:r>
              <a:rPr lang="en-GB" sz="800" err="1">
                <a:latin typeface="Segoe UI"/>
                <a:cs typeface="Segoe UI"/>
              </a:rPr>
              <a:t>fel</a:t>
            </a:r>
            <a:r>
              <a:rPr lang="en-GB" sz="800" dirty="0">
                <a:latin typeface="Segoe UI"/>
                <a:cs typeface="Segoe UI"/>
              </a:rPr>
              <a:t> signal </a:t>
            </a:r>
            <a:r>
              <a:rPr lang="en-GB" sz="800" err="1">
                <a:latin typeface="Segoe UI"/>
                <a:cs typeface="Segoe UI"/>
              </a:rPr>
              <a:t>rhybuddio</a:t>
            </a:r>
            <a:r>
              <a:rPr lang="en-GB" sz="800" dirty="0">
                <a:latin typeface="Segoe UI"/>
                <a:cs typeface="Segoe UI"/>
              </a:rPr>
              <a:t>.</a:t>
            </a:r>
          </a:p>
          <a:p>
            <a:r>
              <a:rPr lang="en-GB" sz="800" err="1">
                <a:latin typeface="Segoe UI"/>
                <a:cs typeface="Segoe UI"/>
              </a:rPr>
              <a:t>Bydd</a:t>
            </a:r>
            <a:r>
              <a:rPr lang="en-GB" sz="800" dirty="0">
                <a:latin typeface="Segoe UI"/>
                <a:cs typeface="Segoe UI"/>
              </a:rPr>
              <a:t> y plant </a:t>
            </a:r>
            <a:r>
              <a:rPr lang="en-GB" sz="800" err="1">
                <a:latin typeface="Segoe UI"/>
                <a:cs typeface="Segoe UI"/>
              </a:rPr>
              <a:t>hefyd</a:t>
            </a:r>
            <a:r>
              <a:rPr lang="en-GB" sz="800" dirty="0">
                <a:latin typeface="Segoe UI"/>
                <a:cs typeface="Segoe UI"/>
              </a:rPr>
              <a:t> </a:t>
            </a:r>
            <a:r>
              <a:rPr lang="en-GB" sz="800" err="1">
                <a:latin typeface="Segoe UI"/>
                <a:cs typeface="Segoe UI"/>
              </a:rPr>
              <a:t>yn</a:t>
            </a:r>
            <a:r>
              <a:rPr lang="en-GB" sz="800" dirty="0">
                <a:latin typeface="Segoe UI"/>
                <a:cs typeface="Segoe UI"/>
              </a:rPr>
              <a:t> </a:t>
            </a:r>
            <a:r>
              <a:rPr lang="en-GB" sz="800" err="1">
                <a:latin typeface="Segoe UI"/>
                <a:cs typeface="Segoe UI"/>
              </a:rPr>
              <a:t>ymchwilio</a:t>
            </a:r>
            <a:r>
              <a:rPr lang="en-GB" sz="800" dirty="0">
                <a:latin typeface="Segoe UI"/>
                <a:cs typeface="Segoe UI"/>
              </a:rPr>
              <a:t> </a:t>
            </a:r>
            <a:r>
              <a:rPr lang="en-GB" sz="800" err="1">
                <a:latin typeface="Segoe UI"/>
                <a:cs typeface="Segoe UI"/>
              </a:rPr>
              <a:t>i</a:t>
            </a:r>
            <a:r>
              <a:rPr lang="en-GB" sz="800" dirty="0">
                <a:latin typeface="Segoe UI"/>
                <a:cs typeface="Segoe UI"/>
              </a:rPr>
              <a:t> </a:t>
            </a:r>
            <a:r>
              <a:rPr lang="en-GB" sz="800" err="1">
                <a:latin typeface="Segoe UI"/>
                <a:cs typeface="Segoe UI"/>
              </a:rPr>
              <a:t>bwysigrwydd</a:t>
            </a:r>
            <a:r>
              <a:rPr lang="en-GB" sz="800" dirty="0">
                <a:latin typeface="Segoe UI"/>
                <a:cs typeface="Segoe UI"/>
              </a:rPr>
              <a:t> </a:t>
            </a:r>
            <a:r>
              <a:rPr lang="en-GB" sz="800" err="1">
                <a:latin typeface="Segoe UI"/>
                <a:cs typeface="Segoe UI"/>
              </a:rPr>
              <a:t>cadw'n</a:t>
            </a:r>
            <a:r>
              <a:rPr lang="en-GB" sz="800" dirty="0">
                <a:latin typeface="Segoe UI"/>
                <a:cs typeface="Segoe UI"/>
              </a:rPr>
              <a:t> </a:t>
            </a:r>
            <a:r>
              <a:rPr lang="en-GB" sz="800" err="1">
                <a:latin typeface="Segoe UI"/>
                <a:cs typeface="Segoe UI"/>
              </a:rPr>
              <a:t>ddiogel</a:t>
            </a:r>
            <a:r>
              <a:rPr lang="en-GB" sz="800" dirty="0">
                <a:latin typeface="Segoe UI"/>
                <a:cs typeface="Segoe UI"/>
              </a:rPr>
              <a:t> </a:t>
            </a:r>
            <a:r>
              <a:rPr lang="en-GB" sz="800" err="1">
                <a:latin typeface="Segoe UI"/>
                <a:cs typeface="Segoe UI"/>
              </a:rPr>
              <a:t>ar-lein</a:t>
            </a:r>
            <a:r>
              <a:rPr lang="en-GB" sz="800" dirty="0">
                <a:latin typeface="Segoe UI"/>
                <a:cs typeface="Segoe UI"/>
              </a:rPr>
              <a:t> </a:t>
            </a:r>
            <a:r>
              <a:rPr lang="en-GB" sz="800" err="1">
                <a:latin typeface="Segoe UI"/>
                <a:cs typeface="Segoe UI"/>
              </a:rPr>
              <a:t>drwy</a:t>
            </a:r>
            <a:r>
              <a:rPr lang="en-GB" sz="800" dirty="0">
                <a:latin typeface="Segoe UI"/>
                <a:cs typeface="Segoe UI"/>
              </a:rPr>
              <a:t> </a:t>
            </a:r>
            <a:r>
              <a:rPr lang="en-GB" sz="800" err="1">
                <a:latin typeface="Segoe UI"/>
                <a:cs typeface="Segoe UI"/>
              </a:rPr>
              <a:t>gymryd</a:t>
            </a:r>
            <a:r>
              <a:rPr lang="en-GB" sz="800" dirty="0">
                <a:latin typeface="Segoe UI"/>
                <a:cs typeface="Segoe UI"/>
              </a:rPr>
              <a:t> </a:t>
            </a:r>
            <a:r>
              <a:rPr lang="en-GB" sz="800" err="1">
                <a:latin typeface="Segoe UI"/>
                <a:cs typeface="Segoe UI"/>
              </a:rPr>
              <a:t>rhan</a:t>
            </a:r>
            <a:r>
              <a:rPr lang="en-GB" sz="800" dirty="0">
                <a:latin typeface="Segoe UI"/>
                <a:cs typeface="Segoe UI"/>
              </a:rPr>
              <a:t> </a:t>
            </a:r>
            <a:r>
              <a:rPr lang="en-GB" sz="800" err="1">
                <a:latin typeface="Segoe UI"/>
                <a:cs typeface="Segoe UI"/>
              </a:rPr>
              <a:t>mewn</a:t>
            </a:r>
            <a:r>
              <a:rPr lang="en-GB" sz="800" dirty="0">
                <a:latin typeface="Segoe UI"/>
                <a:cs typeface="Segoe UI"/>
              </a:rPr>
              <a:t> </a:t>
            </a:r>
            <a:r>
              <a:rPr lang="en-GB" sz="800" err="1">
                <a:latin typeface="Segoe UI"/>
                <a:cs typeface="Segoe UI"/>
              </a:rPr>
              <a:t>amrywiaeth</a:t>
            </a:r>
            <a:r>
              <a:rPr lang="en-GB" sz="800" dirty="0">
                <a:latin typeface="Segoe UI"/>
                <a:cs typeface="Segoe UI"/>
              </a:rPr>
              <a:t> o </a:t>
            </a:r>
            <a:r>
              <a:rPr lang="en-GB" sz="800" err="1">
                <a:latin typeface="Segoe UI"/>
                <a:cs typeface="Segoe UI"/>
              </a:rPr>
              <a:t>weithgareddau</a:t>
            </a:r>
            <a:r>
              <a:rPr lang="en-GB" sz="800" dirty="0">
                <a:latin typeface="Segoe UI"/>
                <a:cs typeface="Segoe UI"/>
              </a:rPr>
              <a:t> </a:t>
            </a:r>
            <a:r>
              <a:rPr lang="en-GB" sz="800" err="1">
                <a:latin typeface="Segoe UI"/>
                <a:cs typeface="Segoe UI"/>
              </a:rPr>
              <a:t>diogelwch</a:t>
            </a:r>
            <a:r>
              <a:rPr lang="en-GB" sz="800" dirty="0">
                <a:latin typeface="Segoe UI"/>
                <a:cs typeface="Segoe UI"/>
              </a:rPr>
              <a:t> </a:t>
            </a:r>
            <a:r>
              <a:rPr lang="en-GB" sz="800" err="1">
                <a:latin typeface="Segoe UI"/>
                <a:cs typeface="Segoe UI"/>
              </a:rPr>
              <a:t>ar</a:t>
            </a:r>
            <a:r>
              <a:rPr lang="en-GB" sz="800" dirty="0">
                <a:latin typeface="Segoe UI"/>
                <a:cs typeface="Segoe UI"/>
              </a:rPr>
              <a:t> y </a:t>
            </a:r>
            <a:r>
              <a:rPr lang="en-GB" sz="800" err="1">
                <a:latin typeface="Segoe UI"/>
                <a:cs typeface="Segoe UI"/>
              </a:rPr>
              <a:t>rhyngr</a:t>
            </a:r>
            <a:r>
              <a:rPr lang="en-GB" sz="1100" err="1">
                <a:latin typeface="Segoe UI"/>
                <a:cs typeface="Segoe UI"/>
              </a:rPr>
              <a:t>wyd</a:t>
            </a:r>
            <a:r>
              <a:rPr lang="en-GB" sz="1100" dirty="0">
                <a:latin typeface="Segoe UI"/>
                <a:cs typeface="Segoe UI"/>
              </a:rPr>
              <a:t>.</a:t>
            </a:r>
          </a:p>
          <a:p>
            <a:pPr>
              <a:buNone/>
            </a:pPr>
            <a:endParaRPr lang="en-GB" sz="900" dirty="0">
              <a:latin typeface="Segoe UI"/>
              <a:cs typeface="Segoe UI"/>
            </a:endParaRPr>
          </a:p>
        </p:txBody>
      </p:sp>
    </p:spTree>
    <p:extLst>
      <p:ext uri="{BB962C8B-B14F-4D97-AF65-F5344CB8AC3E}">
        <p14:creationId xmlns:p14="http://schemas.microsoft.com/office/powerpoint/2010/main" val="21916144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21320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152308c-5473-4a56-90ea-649549fe0305">
      <Terms xmlns="http://schemas.microsoft.com/office/infopath/2007/PartnerControls"/>
    </lcf76f155ced4ddcb4097134ff3c332f>
    <TaxCatchAll xmlns="2e17792c-43f0-4aa4-8158-ea62beaf9986"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8DB1E8E0933C144A54493C5804F4171" ma:contentTypeVersion="" ma:contentTypeDescription="Create a new document." ma:contentTypeScope="" ma:versionID="992dac8a57ff857cfecb979c32b306e2">
  <xsd:schema xmlns:xsd="http://www.w3.org/2001/XMLSchema" xmlns:xs="http://www.w3.org/2001/XMLSchema" xmlns:p="http://schemas.microsoft.com/office/2006/metadata/properties" xmlns:ns2="a152308c-5473-4a56-90ea-649549fe0305" xmlns:ns3="2e17792c-43f0-4aa4-8158-ea62beaf9986" targetNamespace="http://schemas.microsoft.com/office/2006/metadata/properties" ma:root="true" ma:fieldsID="e0ec5b2c06b87739b30deba63ed6b699" ns2:_="" ns3:_="">
    <xsd:import namespace="a152308c-5473-4a56-90ea-649549fe0305"/>
    <xsd:import namespace="2e17792c-43f0-4aa4-8158-ea62beaf998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52308c-5473-4a56-90ea-649549fe030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e17792c-43f0-4aa4-8158-ea62beaf9986"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02ed780e-70c0-4b07-a906-3e8ad7abf084}" ma:internalName="TaxCatchAll" ma:showField="CatchAllData" ma:web="2e17792c-43f0-4aa4-8158-ea62beaf998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0AAB9F-23EB-4B8D-897C-FEF324C559D0}">
  <ds:schemaRefs>
    <ds:schemaRef ds:uri="http://schemas.microsoft.com/sharepoint/v3/contenttype/forms"/>
  </ds:schemaRefs>
</ds:datastoreItem>
</file>

<file path=customXml/itemProps2.xml><?xml version="1.0" encoding="utf-8"?>
<ds:datastoreItem xmlns:ds="http://schemas.openxmlformats.org/officeDocument/2006/customXml" ds:itemID="{7063BA45-07C6-4A6C-95F7-83349D9929A3}">
  <ds:schemaRefs>
    <ds:schemaRef ds:uri="http://schemas.microsoft.com/office/2006/metadata/properties"/>
    <ds:schemaRef ds:uri="http://schemas.microsoft.com/office/infopath/2007/PartnerControls"/>
    <ds:schemaRef ds:uri="a152308c-5473-4a56-90ea-649549fe0305"/>
    <ds:schemaRef ds:uri="2e17792c-43f0-4aa4-8158-ea62beaf9986"/>
  </ds:schemaRefs>
</ds:datastoreItem>
</file>

<file path=customXml/itemProps3.xml><?xml version="1.0" encoding="utf-8"?>
<ds:datastoreItem xmlns:ds="http://schemas.openxmlformats.org/officeDocument/2006/customXml" ds:itemID="{848D2E33-8C35-407F-96D5-159AD068364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152308c-5473-4a56-90ea-649549fe0305"/>
    <ds:schemaRef ds:uri="2e17792c-43f0-4aa4-8158-ea62beaf99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57</TotalTime>
  <Words>2065</Words>
  <Application>Microsoft Office PowerPoint</Application>
  <PresentationFormat>Widescreen</PresentationFormat>
  <Paragraphs>64</Paragraphs>
  <Slides>3</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Aptos</vt:lpstr>
      <vt:lpstr>Aptos Display</vt:lpstr>
      <vt:lpstr>Arial</vt:lpstr>
      <vt:lpstr>Coming Soon</vt:lpstr>
      <vt:lpstr>Segoe UI</vt:lpstr>
      <vt:lpstr>Office Theme</vt:lpstr>
      <vt:lpstr>PowerPoint Presentation</vt:lpstr>
      <vt:lpstr>PowerPoint Presentation</vt:lpstr>
      <vt:lpstr>PowerPoint Presentation</vt:lpstr>
    </vt:vector>
  </TitlesOfParts>
  <Company>Carmarthenshire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 Griffiths (Hendy Primary School)</dc:creator>
  <cp:lastModifiedBy>S LLOYD (Hendy Primary School)</cp:lastModifiedBy>
  <cp:revision>47</cp:revision>
  <dcterms:created xsi:type="dcterms:W3CDTF">2025-01-24T11:27:24Z</dcterms:created>
  <dcterms:modified xsi:type="dcterms:W3CDTF">2026-09-14T11:12:38Z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0x01010068DB1E8E0933C144A54493C5804F4171</vt:lpwstr>
  </property>
</Properties>
</file>