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8"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4B6D4E-EDAF-376F-6D55-475CE815F85E}" v="72" dt="2026-01-12T08:13:21.617"/>
    <p1510:client id="{F09459E3-A010-426A-AA38-B0ED4A064386}" v="10" dt="2026-01-11T19:30:16.9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2C004F-2304-4B91-A3B0-9A28A67F707C}" type="datetimeFigureOut">
              <a:rPr lang="en-GB" smtClean="0"/>
              <a:t>12/01/2026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AD05B1-1EB1-450A-B224-75B8411F14A2}" type="slidenum">
              <a:rPr lang="en-GB" smtClean="0"/>
              <a:t>‹#›</a:t>
            </a:fld>
            <a:endParaRPr lang="en-GB"/>
          </a:p>
        </p:txBody>
      </p:sp>
    </p:spTree>
    <p:extLst>
      <p:ext uri="{BB962C8B-B14F-4D97-AF65-F5344CB8AC3E}">
        <p14:creationId xmlns:p14="http://schemas.microsoft.com/office/powerpoint/2010/main" val="2310106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9662F-211B-1237-2263-A3A438DFEA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1FF5CA-97D6-DC12-0030-B199D2D8D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A55FF2-455B-0DE7-DCF3-38820AA67F3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E093127-F424-C4F6-3962-BB8E4D232ED0}"/>
              </a:ext>
            </a:extLst>
          </p:cNvPr>
          <p:cNvSpPr>
            <a:spLocks noGrp="1"/>
          </p:cNvSpPr>
          <p:nvPr>
            <p:ph type="sldNum" sz="quarter" idx="5"/>
          </p:nvPr>
        </p:nvSpPr>
        <p:spPr/>
        <p:txBody>
          <a:bodyPr/>
          <a:lstStyle/>
          <a:p>
            <a:fld id="{51AD05B1-1EB1-450A-B224-75B8411F14A2}" type="slidenum">
              <a:rPr lang="en-GB" smtClean="0"/>
              <a:t>1</a:t>
            </a:fld>
            <a:endParaRPr lang="en-GB"/>
          </a:p>
        </p:txBody>
      </p:sp>
    </p:spTree>
    <p:extLst>
      <p:ext uri="{BB962C8B-B14F-4D97-AF65-F5344CB8AC3E}">
        <p14:creationId xmlns:p14="http://schemas.microsoft.com/office/powerpoint/2010/main" val="1380143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1AD05B1-1EB1-450A-B224-75B8411F14A2}" type="slidenum">
              <a:rPr lang="en-GB" smtClean="0"/>
              <a:t>2</a:t>
            </a:fld>
            <a:endParaRPr lang="en-GB"/>
          </a:p>
        </p:txBody>
      </p:sp>
    </p:spTree>
    <p:extLst>
      <p:ext uri="{BB962C8B-B14F-4D97-AF65-F5344CB8AC3E}">
        <p14:creationId xmlns:p14="http://schemas.microsoft.com/office/powerpoint/2010/main" val="3691001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58BDB-4DD4-2023-35FA-C981EB0973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FD6050-56A6-EB8C-3CE9-7E2059CEDF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BE5574-0B33-F6E4-B555-A971FCA5D41A}"/>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1F6E3922-8A3A-F0A6-E6C7-7A7201DB9E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5C4EEC-C3D6-C06C-7D56-02A8FF87A028}"/>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397847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8301C-6F62-F133-A109-2F8AEBF266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70D264-00C7-62D1-CD1D-7FC7BF08F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19C20B-4D3F-8261-0187-1EDC8E97563D}"/>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E97B4452-AD9C-8322-3D6A-84C2A935A5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3E358F-853C-34D1-DB08-C697F92C7291}"/>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227928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2D688-969B-2AD7-5878-A5C8C8AF40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48DC2F-C94F-B52D-79B3-0A117CAC1CF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56EF88-5578-D1F1-AABE-E30771D54AED}"/>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C8301E9F-9B12-F3D2-CC65-A37CE3C3E6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ECF595-B205-D933-4677-ABCF444DFA3B}"/>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4046509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2127A-B4B4-BB0B-344D-4664B85C75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1EEAFB-2E1C-95AC-FCF3-2147CFAD4D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33BF1-34D5-32C5-47BF-4D45F99FE6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75F95E-314C-9B6D-AA82-28B2358546F4}"/>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6" name="Footer Placeholder 5">
            <a:extLst>
              <a:ext uri="{FF2B5EF4-FFF2-40B4-BE49-F238E27FC236}">
                <a16:creationId xmlns:a16="http://schemas.microsoft.com/office/drawing/2014/main" id="{898FB5B7-BE2F-1B91-31A4-9D8F74D14F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455F82-8E4E-C81A-E5ED-DC944D15F846}"/>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548570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F3C60-42FD-56A8-2B2A-B07EC0DB1F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CF550B-E14E-362D-2692-1F30073CA6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D90DDC-D1B2-17D3-11E1-3532D3D2A7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B332BDA-73D5-9E8E-39B3-14DF49D5C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257465-B876-13A8-C42C-F5507A947C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4790DE-D355-CAF0-66ED-2934719CD50A}"/>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8" name="Footer Placeholder 7">
            <a:extLst>
              <a:ext uri="{FF2B5EF4-FFF2-40B4-BE49-F238E27FC236}">
                <a16:creationId xmlns:a16="http://schemas.microsoft.com/office/drawing/2014/main" id="{DB6801A6-7AE1-8CFA-EC06-C1B43292D0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472782-42C9-6C1D-C363-05BFCB18CC00}"/>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65562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ABF21-9863-DC80-D2CB-4C5E8C22D42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77AED5-AF09-5D79-16A0-1DF702AC116F}"/>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4" name="Footer Placeholder 3">
            <a:extLst>
              <a:ext uri="{FF2B5EF4-FFF2-40B4-BE49-F238E27FC236}">
                <a16:creationId xmlns:a16="http://schemas.microsoft.com/office/drawing/2014/main" id="{99455067-F997-360A-4AEA-D49299F20D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D235C3-5CC2-006F-EBE9-AD7FA33D57B7}"/>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321398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C2FDEA-4490-89B5-A4A9-0301E8EC2FEA}"/>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3" name="Footer Placeholder 2">
            <a:extLst>
              <a:ext uri="{FF2B5EF4-FFF2-40B4-BE49-F238E27FC236}">
                <a16:creationId xmlns:a16="http://schemas.microsoft.com/office/drawing/2014/main" id="{333AEC8E-CDDE-F04C-09B3-243C64F2F1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F5D280-F0FC-CBD6-3116-F72936809E88}"/>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469357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5EC2D-918B-5BBC-7BE1-85A9273D8A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A4FCDB6-6E1D-A179-03E1-AE9333DEA6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EA0AA8-BB01-E554-B3B6-56BAE2E4BA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15C439-B52E-3200-B769-C1AAE9965640}"/>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6" name="Footer Placeholder 5">
            <a:extLst>
              <a:ext uri="{FF2B5EF4-FFF2-40B4-BE49-F238E27FC236}">
                <a16:creationId xmlns:a16="http://schemas.microsoft.com/office/drawing/2014/main" id="{5C931A70-0EFD-589B-919F-6A22557BD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75993A-2798-830B-3798-ACD21A4F5A3E}"/>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699696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44751-D169-0C99-DE9F-39ACEEFD65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9E5456C-AD89-EBFF-266F-939C01793F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F48DCA-A7BE-F8C7-602D-4F2D7E1DDC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13D1CD-D6E4-E9D3-8958-9AB72DA5B9C6}"/>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6" name="Footer Placeholder 5">
            <a:extLst>
              <a:ext uri="{FF2B5EF4-FFF2-40B4-BE49-F238E27FC236}">
                <a16:creationId xmlns:a16="http://schemas.microsoft.com/office/drawing/2014/main" id="{D87E4422-378A-64C5-CD54-D3BDC79B93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8D779C-87BE-1588-40D2-103C60547925}"/>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4024625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994B7-1142-EFE2-0A53-278B71FB4F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4A0741-DFAB-BBDE-E535-E78AE12CCB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7B49F7-FC94-8398-D664-0B5543A7920E}"/>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C6FD7E38-C75D-9B26-2DF5-9DBE363CE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EACC38-DBDF-161A-A170-8860A02FDAA6}"/>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781549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35EB13-8FF9-A752-EACA-C4D52D170D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FC910A-E63C-40C6-25A5-95B670FF1B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0270C9-560D-3008-2CF3-468E343D7D48}"/>
              </a:ext>
            </a:extLst>
          </p:cNvPr>
          <p:cNvSpPr>
            <a:spLocks noGrp="1"/>
          </p:cNvSpPr>
          <p:nvPr>
            <p:ph type="dt" sz="half" idx="10"/>
          </p:nvPr>
        </p:nvSpPr>
        <p:spPr/>
        <p:txBody>
          <a:body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419B4D32-87B0-EC6C-F184-8F34E09C12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5BD903-214D-3AEF-956E-B3CA3DC3375C}"/>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022395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B18B76-CBA5-803B-43DA-D4A163DBA1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D69929-D32E-1C65-3A5F-1820FED328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5E1BFC-B595-A348-FC7D-FB9390217D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1A3068-07D8-44CC-9489-C38224D847B8}" type="datetimeFigureOut">
              <a:rPr lang="en-GB" smtClean="0"/>
              <a:t>12/01/2026</a:t>
            </a:fld>
            <a:endParaRPr lang="en-GB"/>
          </a:p>
        </p:txBody>
      </p:sp>
      <p:sp>
        <p:nvSpPr>
          <p:cNvPr id="5" name="Footer Placeholder 4">
            <a:extLst>
              <a:ext uri="{FF2B5EF4-FFF2-40B4-BE49-F238E27FC236}">
                <a16:creationId xmlns:a16="http://schemas.microsoft.com/office/drawing/2014/main" id="{DDD79456-E0B5-99B1-0269-F4FFE5A5B6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9C9B7B1-82BE-81AB-B759-969C4D8CBB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0C0C25E-D85E-44D0-B97D-5120237B5EAD}" type="slidenum">
              <a:rPr lang="en-GB" smtClean="0"/>
              <a:t>‹#›</a:t>
            </a:fld>
            <a:endParaRPr lang="en-GB"/>
          </a:p>
        </p:txBody>
      </p:sp>
    </p:spTree>
    <p:extLst>
      <p:ext uri="{BB962C8B-B14F-4D97-AF65-F5344CB8AC3E}">
        <p14:creationId xmlns:p14="http://schemas.microsoft.com/office/powerpoint/2010/main" val="1868305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0271B-795E-1E0B-B50F-647C81A1A05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5A8CD88-A03D-423A-2C49-9C6FDB8CC7E6}"/>
              </a:ext>
            </a:extLst>
          </p:cNvPr>
          <p:cNvGrpSpPr/>
          <p:nvPr/>
        </p:nvGrpSpPr>
        <p:grpSpPr>
          <a:xfrm>
            <a:off x="109617" y="4279998"/>
            <a:ext cx="11949417" cy="1213319"/>
            <a:chOff x="0" y="-38100"/>
            <a:chExt cx="5500729" cy="625702"/>
          </a:xfrm>
        </p:grpSpPr>
        <p:sp>
          <p:nvSpPr>
            <p:cNvPr id="3" name="Freeform 3">
              <a:extLst>
                <a:ext uri="{FF2B5EF4-FFF2-40B4-BE49-F238E27FC236}">
                  <a16:creationId xmlns:a16="http://schemas.microsoft.com/office/drawing/2014/main" id="{3A50ED11-0FDA-D600-BE48-3A24B650AA34}"/>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sz="1200" dirty="0"/>
            </a:p>
            <a:p>
              <a:r>
                <a:rPr lang="en-GB" sz="1200" dirty="0"/>
                <a:t>                                            </a:t>
              </a:r>
            </a:p>
            <a:p>
              <a:endParaRPr lang="en-GB" sz="1200" dirty="0"/>
            </a:p>
          </p:txBody>
        </p:sp>
        <p:sp>
          <p:nvSpPr>
            <p:cNvPr id="4" name="TextBox 4">
              <a:extLst>
                <a:ext uri="{FF2B5EF4-FFF2-40B4-BE49-F238E27FC236}">
                  <a16:creationId xmlns:a16="http://schemas.microsoft.com/office/drawing/2014/main" id="{B77ACB5A-5A1A-6F12-6337-FF0D805547AE}"/>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5" name="Group 5">
            <a:extLst>
              <a:ext uri="{FF2B5EF4-FFF2-40B4-BE49-F238E27FC236}">
                <a16:creationId xmlns:a16="http://schemas.microsoft.com/office/drawing/2014/main" id="{C8ECEB0B-2955-14ED-5339-1F5995B42196}"/>
              </a:ext>
            </a:extLst>
          </p:cNvPr>
          <p:cNvGrpSpPr/>
          <p:nvPr/>
        </p:nvGrpSpPr>
        <p:grpSpPr>
          <a:xfrm>
            <a:off x="113317" y="5567387"/>
            <a:ext cx="11949417" cy="1139439"/>
            <a:chOff x="0" y="0"/>
            <a:chExt cx="5500729" cy="587602"/>
          </a:xfrm>
        </p:grpSpPr>
        <p:sp>
          <p:nvSpPr>
            <p:cNvPr id="6" name="Freeform 6">
              <a:extLst>
                <a:ext uri="{FF2B5EF4-FFF2-40B4-BE49-F238E27FC236}">
                  <a16:creationId xmlns:a16="http://schemas.microsoft.com/office/drawing/2014/main" id="{56790207-1864-8E5D-C1D4-CB4871118D7C}"/>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sz="1200"/>
            </a:p>
          </p:txBody>
        </p:sp>
        <p:sp>
          <p:nvSpPr>
            <p:cNvPr id="7" name="TextBox 7">
              <a:extLst>
                <a:ext uri="{FF2B5EF4-FFF2-40B4-BE49-F238E27FC236}">
                  <a16:creationId xmlns:a16="http://schemas.microsoft.com/office/drawing/2014/main" id="{3F192E2E-EAC0-8CCB-69DF-2E8DCA3D0AC0}"/>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8" name="Group 8">
            <a:extLst>
              <a:ext uri="{FF2B5EF4-FFF2-40B4-BE49-F238E27FC236}">
                <a16:creationId xmlns:a16="http://schemas.microsoft.com/office/drawing/2014/main" id="{9C69D1C6-ED13-17C7-1547-BF081A2F3526}"/>
              </a:ext>
            </a:extLst>
          </p:cNvPr>
          <p:cNvGrpSpPr/>
          <p:nvPr/>
        </p:nvGrpSpPr>
        <p:grpSpPr>
          <a:xfrm>
            <a:off x="134199" y="2769527"/>
            <a:ext cx="11918369" cy="1497162"/>
            <a:chOff x="0" y="0"/>
            <a:chExt cx="5500729" cy="587602"/>
          </a:xfrm>
        </p:grpSpPr>
        <p:sp>
          <p:nvSpPr>
            <p:cNvPr id="9" name="Freeform 9">
              <a:extLst>
                <a:ext uri="{FF2B5EF4-FFF2-40B4-BE49-F238E27FC236}">
                  <a16:creationId xmlns:a16="http://schemas.microsoft.com/office/drawing/2014/main" id="{216D49B9-347E-F78F-5822-8E4B5AEE62E4}"/>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sz="1200"/>
            </a:p>
          </p:txBody>
        </p:sp>
        <p:sp>
          <p:nvSpPr>
            <p:cNvPr id="10" name="TextBox 10">
              <a:extLst>
                <a:ext uri="{FF2B5EF4-FFF2-40B4-BE49-F238E27FC236}">
                  <a16:creationId xmlns:a16="http://schemas.microsoft.com/office/drawing/2014/main" id="{96B39BC7-CFB4-A30D-5302-FDD92932941C}"/>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1" name="Group 11">
            <a:extLst>
              <a:ext uri="{FF2B5EF4-FFF2-40B4-BE49-F238E27FC236}">
                <a16:creationId xmlns:a16="http://schemas.microsoft.com/office/drawing/2014/main" id="{961F17D7-3608-C55D-FB46-C4FD846BCA2F}"/>
              </a:ext>
            </a:extLst>
          </p:cNvPr>
          <p:cNvGrpSpPr/>
          <p:nvPr/>
        </p:nvGrpSpPr>
        <p:grpSpPr>
          <a:xfrm>
            <a:off x="134199" y="1102796"/>
            <a:ext cx="11949417" cy="1512966"/>
            <a:chOff x="0" y="-38100"/>
            <a:chExt cx="5500729" cy="625702"/>
          </a:xfrm>
        </p:grpSpPr>
        <p:sp>
          <p:nvSpPr>
            <p:cNvPr id="12" name="Freeform 12">
              <a:extLst>
                <a:ext uri="{FF2B5EF4-FFF2-40B4-BE49-F238E27FC236}">
                  <a16:creationId xmlns:a16="http://schemas.microsoft.com/office/drawing/2014/main" id="{96DC4C33-A17F-9688-FEF4-97D20D99C2D1}"/>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sz="1200"/>
            </a:p>
          </p:txBody>
        </p:sp>
        <p:sp>
          <p:nvSpPr>
            <p:cNvPr id="13" name="TextBox 13">
              <a:extLst>
                <a:ext uri="{FF2B5EF4-FFF2-40B4-BE49-F238E27FC236}">
                  <a16:creationId xmlns:a16="http://schemas.microsoft.com/office/drawing/2014/main" id="{79FE881D-87C5-3073-C8F6-77B5D9B6A1DA}"/>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sp>
        <p:nvSpPr>
          <p:cNvPr id="14" name="Freeform 14">
            <a:extLst>
              <a:ext uri="{FF2B5EF4-FFF2-40B4-BE49-F238E27FC236}">
                <a16:creationId xmlns:a16="http://schemas.microsoft.com/office/drawing/2014/main" id="{70024D72-8F22-2F14-E5B9-C63875D9A76D}"/>
              </a:ext>
            </a:extLst>
          </p:cNvPr>
          <p:cNvSpPr/>
          <p:nvPr/>
        </p:nvSpPr>
        <p:spPr>
          <a:xfrm>
            <a:off x="325568" y="4487755"/>
            <a:ext cx="1144162" cy="839503"/>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3"/>
            <a:stretch>
              <a:fillRect/>
            </a:stretch>
          </a:blipFill>
        </p:spPr>
        <p:txBody>
          <a:bodyPr/>
          <a:lstStyle/>
          <a:p>
            <a:endParaRPr lang="en-GB" sz="1200"/>
          </a:p>
        </p:txBody>
      </p:sp>
      <p:sp>
        <p:nvSpPr>
          <p:cNvPr id="15" name="Freeform 15">
            <a:extLst>
              <a:ext uri="{FF2B5EF4-FFF2-40B4-BE49-F238E27FC236}">
                <a16:creationId xmlns:a16="http://schemas.microsoft.com/office/drawing/2014/main" id="{E7A2313F-94A1-B054-AABB-A871F1B35F0B}"/>
              </a:ext>
            </a:extLst>
          </p:cNvPr>
          <p:cNvSpPr/>
          <p:nvPr/>
        </p:nvSpPr>
        <p:spPr>
          <a:xfrm>
            <a:off x="392441" y="5617027"/>
            <a:ext cx="1095045" cy="877355"/>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4"/>
            <a:stretch>
              <a:fillRect/>
            </a:stretch>
          </a:blipFill>
        </p:spPr>
        <p:txBody>
          <a:bodyPr/>
          <a:lstStyle/>
          <a:p>
            <a:endParaRPr lang="en-GB" sz="1200"/>
          </a:p>
        </p:txBody>
      </p:sp>
      <p:sp>
        <p:nvSpPr>
          <p:cNvPr id="16" name="Freeform 16">
            <a:extLst>
              <a:ext uri="{FF2B5EF4-FFF2-40B4-BE49-F238E27FC236}">
                <a16:creationId xmlns:a16="http://schemas.microsoft.com/office/drawing/2014/main" id="{09BAA5AF-3323-34E6-5FAB-BF9DCD1D6F42}"/>
              </a:ext>
            </a:extLst>
          </p:cNvPr>
          <p:cNvSpPr/>
          <p:nvPr/>
        </p:nvSpPr>
        <p:spPr>
          <a:xfrm>
            <a:off x="325186" y="2925284"/>
            <a:ext cx="1093057" cy="922509"/>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5"/>
            <a:stretch>
              <a:fillRect/>
            </a:stretch>
          </a:blipFill>
        </p:spPr>
        <p:txBody>
          <a:bodyPr/>
          <a:lstStyle/>
          <a:p>
            <a:endParaRPr lang="en-GB" sz="1200"/>
          </a:p>
        </p:txBody>
      </p:sp>
      <p:sp>
        <p:nvSpPr>
          <p:cNvPr id="17" name="Freeform 17">
            <a:extLst>
              <a:ext uri="{FF2B5EF4-FFF2-40B4-BE49-F238E27FC236}">
                <a16:creationId xmlns:a16="http://schemas.microsoft.com/office/drawing/2014/main" id="{AFA3F7F0-AA4A-8A1B-B18B-6F5E048578DF}"/>
              </a:ext>
            </a:extLst>
          </p:cNvPr>
          <p:cNvSpPr/>
          <p:nvPr/>
        </p:nvSpPr>
        <p:spPr>
          <a:xfrm>
            <a:off x="328787" y="1331958"/>
            <a:ext cx="1144162" cy="789539"/>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6"/>
            <a:stretch>
              <a:fillRect/>
            </a:stretch>
          </a:blipFill>
        </p:spPr>
        <p:txBody>
          <a:bodyPr/>
          <a:lstStyle/>
          <a:p>
            <a:endParaRPr lang="en-GB" sz="1200"/>
          </a:p>
        </p:txBody>
      </p:sp>
      <p:sp>
        <p:nvSpPr>
          <p:cNvPr id="18" name="Freeform 18">
            <a:extLst>
              <a:ext uri="{FF2B5EF4-FFF2-40B4-BE49-F238E27FC236}">
                <a16:creationId xmlns:a16="http://schemas.microsoft.com/office/drawing/2014/main" id="{2EC9D000-2D0C-9431-F50D-39E0E934A990}"/>
              </a:ext>
            </a:extLst>
          </p:cNvPr>
          <p:cNvSpPr/>
          <p:nvPr/>
        </p:nvSpPr>
        <p:spPr>
          <a:xfrm>
            <a:off x="353346" y="550420"/>
            <a:ext cx="774573" cy="465712"/>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19" name="Freeform 19">
            <a:extLst>
              <a:ext uri="{FF2B5EF4-FFF2-40B4-BE49-F238E27FC236}">
                <a16:creationId xmlns:a16="http://schemas.microsoft.com/office/drawing/2014/main" id="{F4E50227-55CE-114C-9AA5-4B57942D034F}"/>
              </a:ext>
            </a:extLst>
          </p:cNvPr>
          <p:cNvSpPr/>
          <p:nvPr/>
        </p:nvSpPr>
        <p:spPr>
          <a:xfrm>
            <a:off x="3702394" y="488193"/>
            <a:ext cx="751839" cy="529107"/>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sz="1200"/>
          </a:p>
        </p:txBody>
      </p:sp>
      <p:sp>
        <p:nvSpPr>
          <p:cNvPr id="20" name="Freeform 20">
            <a:extLst>
              <a:ext uri="{FF2B5EF4-FFF2-40B4-BE49-F238E27FC236}">
                <a16:creationId xmlns:a16="http://schemas.microsoft.com/office/drawing/2014/main" id="{C82D6AE1-C6E8-AC4A-50DD-5CBD61924D27}"/>
              </a:ext>
            </a:extLst>
          </p:cNvPr>
          <p:cNvSpPr/>
          <p:nvPr/>
        </p:nvSpPr>
        <p:spPr>
          <a:xfrm>
            <a:off x="6079148" y="416115"/>
            <a:ext cx="570257" cy="516795"/>
          </a:xfrm>
          <a:custGeom>
            <a:avLst/>
            <a:gdLst/>
            <a:ahLst/>
            <a:cxnLst/>
            <a:rect l="l" t="t" r="r" b="b"/>
            <a:pathLst>
              <a:path w="855386" h="775193">
                <a:moveTo>
                  <a:pt x="0" y="0"/>
                </a:moveTo>
                <a:lnTo>
                  <a:pt x="855385" y="0"/>
                </a:lnTo>
                <a:lnTo>
                  <a:pt x="855385" y="775194"/>
                </a:lnTo>
                <a:lnTo>
                  <a:pt x="0" y="77519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sz="1200"/>
          </a:p>
        </p:txBody>
      </p:sp>
      <p:grpSp>
        <p:nvGrpSpPr>
          <p:cNvPr id="21" name="Group 21">
            <a:extLst>
              <a:ext uri="{FF2B5EF4-FFF2-40B4-BE49-F238E27FC236}">
                <a16:creationId xmlns:a16="http://schemas.microsoft.com/office/drawing/2014/main" id="{29A50A23-FE8D-C7C7-DDA9-3B16B67FCE91}"/>
              </a:ext>
            </a:extLst>
          </p:cNvPr>
          <p:cNvGrpSpPr/>
          <p:nvPr/>
        </p:nvGrpSpPr>
        <p:grpSpPr>
          <a:xfrm>
            <a:off x="8361925" y="497069"/>
            <a:ext cx="614042" cy="585259"/>
            <a:chOff x="0" y="0"/>
            <a:chExt cx="812800" cy="774700"/>
          </a:xfrm>
        </p:grpSpPr>
        <p:sp>
          <p:nvSpPr>
            <p:cNvPr id="22" name="Freeform 22">
              <a:extLst>
                <a:ext uri="{FF2B5EF4-FFF2-40B4-BE49-F238E27FC236}">
                  <a16:creationId xmlns:a16="http://schemas.microsoft.com/office/drawing/2014/main" id="{E7CBE5E8-57D6-199F-3100-599580D2B8E9}"/>
                </a:ext>
              </a:extLst>
            </p:cNvPr>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sz="1200"/>
            </a:p>
          </p:txBody>
        </p:sp>
        <p:sp>
          <p:nvSpPr>
            <p:cNvPr id="23" name="TextBox 23">
              <a:extLst>
                <a:ext uri="{FF2B5EF4-FFF2-40B4-BE49-F238E27FC236}">
                  <a16:creationId xmlns:a16="http://schemas.microsoft.com/office/drawing/2014/main" id="{BE44B231-7E0B-3858-00BB-720AB07981C3}"/>
                </a:ext>
              </a:extLst>
            </p:cNvPr>
            <p:cNvSpPr txBox="1"/>
            <p:nvPr/>
          </p:nvSpPr>
          <p:spPr>
            <a:xfrm>
              <a:off x="228600" y="228600"/>
              <a:ext cx="355600" cy="381000"/>
            </a:xfrm>
            <a:prstGeom prst="rect">
              <a:avLst/>
            </a:prstGeom>
          </p:spPr>
          <p:txBody>
            <a:bodyPr lIns="33867" tIns="33867" rIns="33867" bIns="33867" rtlCol="0" anchor="ctr"/>
            <a:lstStyle/>
            <a:p>
              <a:pPr algn="ctr">
                <a:lnSpc>
                  <a:spcPts val="1773"/>
                </a:lnSpc>
              </a:pPr>
              <a:endParaRPr sz="1200"/>
            </a:p>
          </p:txBody>
        </p:sp>
      </p:grpSp>
      <p:grpSp>
        <p:nvGrpSpPr>
          <p:cNvPr id="24" name="Group 24">
            <a:extLst>
              <a:ext uri="{FF2B5EF4-FFF2-40B4-BE49-F238E27FC236}">
                <a16:creationId xmlns:a16="http://schemas.microsoft.com/office/drawing/2014/main" id="{23EA4811-7596-6AB2-38BB-FA93C8BC3224}"/>
              </a:ext>
            </a:extLst>
          </p:cNvPr>
          <p:cNvGrpSpPr/>
          <p:nvPr/>
        </p:nvGrpSpPr>
        <p:grpSpPr>
          <a:xfrm>
            <a:off x="444774" y="98471"/>
            <a:ext cx="11632926" cy="389177"/>
            <a:chOff x="0" y="0"/>
            <a:chExt cx="4595724" cy="153749"/>
          </a:xfrm>
        </p:grpSpPr>
        <p:sp>
          <p:nvSpPr>
            <p:cNvPr id="25" name="Freeform 25">
              <a:extLst>
                <a:ext uri="{FF2B5EF4-FFF2-40B4-BE49-F238E27FC236}">
                  <a16:creationId xmlns:a16="http://schemas.microsoft.com/office/drawing/2014/main" id="{8F1B5BD0-0E8B-73B2-F993-44BFBCB6C174}"/>
                </a:ext>
              </a:extLst>
            </p:cNvPr>
            <p:cNvSpPr/>
            <p:nvPr/>
          </p:nvSpPr>
          <p:spPr>
            <a:xfrm>
              <a:off x="0" y="0"/>
              <a:ext cx="4595724" cy="153749"/>
            </a:xfrm>
            <a:custGeom>
              <a:avLst/>
              <a:gdLst/>
              <a:ahLst/>
              <a:cxnLst/>
              <a:rect l="l" t="t" r="r" b="b"/>
              <a:pathLst>
                <a:path w="4595724" h="153749">
                  <a:moveTo>
                    <a:pt x="22628" y="0"/>
                  </a:moveTo>
                  <a:lnTo>
                    <a:pt x="4573096" y="0"/>
                  </a:lnTo>
                  <a:cubicBezTo>
                    <a:pt x="4579098" y="0"/>
                    <a:pt x="4584853" y="2384"/>
                    <a:pt x="4589097" y="6627"/>
                  </a:cubicBezTo>
                  <a:cubicBezTo>
                    <a:pt x="4593340" y="10871"/>
                    <a:pt x="4595724" y="16626"/>
                    <a:pt x="4595724" y="22628"/>
                  </a:cubicBezTo>
                  <a:lnTo>
                    <a:pt x="4595724" y="131121"/>
                  </a:lnTo>
                  <a:cubicBezTo>
                    <a:pt x="4595724" y="137122"/>
                    <a:pt x="4593340" y="142878"/>
                    <a:pt x="4589097" y="147121"/>
                  </a:cubicBezTo>
                  <a:cubicBezTo>
                    <a:pt x="4584853" y="151365"/>
                    <a:pt x="4579098" y="153749"/>
                    <a:pt x="4573096" y="153749"/>
                  </a:cubicBezTo>
                  <a:lnTo>
                    <a:pt x="22628" y="153749"/>
                  </a:lnTo>
                  <a:cubicBezTo>
                    <a:pt x="16626" y="153749"/>
                    <a:pt x="10871" y="151365"/>
                    <a:pt x="6627" y="147121"/>
                  </a:cubicBezTo>
                  <a:cubicBezTo>
                    <a:pt x="2384" y="142878"/>
                    <a:pt x="0" y="137122"/>
                    <a:pt x="0" y="131121"/>
                  </a:cubicBezTo>
                  <a:lnTo>
                    <a:pt x="0" y="22628"/>
                  </a:lnTo>
                  <a:cubicBezTo>
                    <a:pt x="0" y="16626"/>
                    <a:pt x="2384" y="10871"/>
                    <a:pt x="6627" y="6627"/>
                  </a:cubicBezTo>
                  <a:cubicBezTo>
                    <a:pt x="10871" y="2384"/>
                    <a:pt x="16626" y="0"/>
                    <a:pt x="22628" y="0"/>
                  </a:cubicBezTo>
                  <a:close/>
                </a:path>
              </a:pathLst>
            </a:custGeom>
            <a:solidFill>
              <a:srgbClr val="C1FF72"/>
            </a:solidFill>
            <a:ln w="9525" cap="rnd">
              <a:solidFill>
                <a:srgbClr val="000000"/>
              </a:solidFill>
              <a:prstDash val="solid"/>
              <a:round/>
            </a:ln>
          </p:spPr>
          <p:txBody>
            <a:bodyPr/>
            <a:lstStyle/>
            <a:p>
              <a:endParaRPr lang="en-GB" sz="1200" dirty="0"/>
            </a:p>
          </p:txBody>
        </p:sp>
        <p:sp>
          <p:nvSpPr>
            <p:cNvPr id="26" name="TextBox 26">
              <a:extLst>
                <a:ext uri="{FF2B5EF4-FFF2-40B4-BE49-F238E27FC236}">
                  <a16:creationId xmlns:a16="http://schemas.microsoft.com/office/drawing/2014/main" id="{763FC5EC-C277-6FC9-79DA-2DE9C466A47F}"/>
                </a:ext>
              </a:extLst>
            </p:cNvPr>
            <p:cNvSpPr txBox="1"/>
            <p:nvPr/>
          </p:nvSpPr>
          <p:spPr>
            <a:xfrm>
              <a:off x="0" y="-38100"/>
              <a:ext cx="4595724" cy="191849"/>
            </a:xfrm>
            <a:prstGeom prst="rect">
              <a:avLst/>
            </a:prstGeom>
          </p:spPr>
          <p:txBody>
            <a:bodyPr lIns="33867" tIns="33867" rIns="33867" bIns="33867" rtlCol="0" anchor="ctr"/>
            <a:lstStyle/>
            <a:p>
              <a:pPr algn="ctr">
                <a:lnSpc>
                  <a:spcPts val="1773"/>
                </a:lnSpc>
              </a:pPr>
              <a:endParaRPr sz="1200"/>
            </a:p>
          </p:txBody>
        </p:sp>
      </p:grpSp>
      <p:sp>
        <p:nvSpPr>
          <p:cNvPr id="27" name="Freeform 27">
            <a:extLst>
              <a:ext uri="{FF2B5EF4-FFF2-40B4-BE49-F238E27FC236}">
                <a16:creationId xmlns:a16="http://schemas.microsoft.com/office/drawing/2014/main" id="{0FABDBD2-EAB1-CF66-23A8-21F57892C726}"/>
              </a:ext>
            </a:extLst>
          </p:cNvPr>
          <p:cNvSpPr/>
          <p:nvPr/>
        </p:nvSpPr>
        <p:spPr>
          <a:xfrm>
            <a:off x="11085847" y="545857"/>
            <a:ext cx="773104" cy="645488"/>
          </a:xfrm>
          <a:custGeom>
            <a:avLst/>
            <a:gdLst/>
            <a:ahLst/>
            <a:cxnLst/>
            <a:rect l="l" t="t" r="r" b="b"/>
            <a:pathLst>
              <a:path w="1361831" h="1361831">
                <a:moveTo>
                  <a:pt x="0" y="0"/>
                </a:moveTo>
                <a:lnTo>
                  <a:pt x="1361831" y="0"/>
                </a:lnTo>
                <a:lnTo>
                  <a:pt x="1361831" y="1361832"/>
                </a:lnTo>
                <a:lnTo>
                  <a:pt x="0" y="1361832"/>
                </a:lnTo>
                <a:lnTo>
                  <a:pt x="0" y="0"/>
                </a:lnTo>
                <a:close/>
              </a:path>
            </a:pathLst>
          </a:custGeom>
          <a:blipFill>
            <a:blip r:embed="rId13"/>
            <a:stretch>
              <a:fillRect/>
            </a:stretch>
          </a:blipFill>
        </p:spPr>
        <p:txBody>
          <a:bodyPr/>
          <a:lstStyle/>
          <a:p>
            <a:endParaRPr lang="en-GB" sz="1200"/>
          </a:p>
        </p:txBody>
      </p:sp>
      <p:grpSp>
        <p:nvGrpSpPr>
          <p:cNvPr id="28" name="Group 28">
            <a:extLst>
              <a:ext uri="{FF2B5EF4-FFF2-40B4-BE49-F238E27FC236}">
                <a16:creationId xmlns:a16="http://schemas.microsoft.com/office/drawing/2014/main" id="{9CE80083-671D-1D46-05AD-4DB8962758B8}"/>
              </a:ext>
            </a:extLst>
          </p:cNvPr>
          <p:cNvGrpSpPr/>
          <p:nvPr/>
        </p:nvGrpSpPr>
        <p:grpSpPr>
          <a:xfrm>
            <a:off x="326788" y="5240280"/>
            <a:ext cx="1190669" cy="192256"/>
            <a:chOff x="0" y="0"/>
            <a:chExt cx="470388" cy="75953"/>
          </a:xfrm>
        </p:grpSpPr>
        <p:sp>
          <p:nvSpPr>
            <p:cNvPr id="29" name="Freeform 29">
              <a:extLst>
                <a:ext uri="{FF2B5EF4-FFF2-40B4-BE49-F238E27FC236}">
                  <a16:creationId xmlns:a16="http://schemas.microsoft.com/office/drawing/2014/main" id="{7335F233-1884-404E-63C5-A2745F758A38}"/>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30" name="TextBox 30">
              <a:extLst>
                <a:ext uri="{FF2B5EF4-FFF2-40B4-BE49-F238E27FC236}">
                  <a16:creationId xmlns:a16="http://schemas.microsoft.com/office/drawing/2014/main" id="{3FFB4FDC-42BA-62B6-FAB0-7CF4DCB45010}"/>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31" name="TextBox 31">
            <a:extLst>
              <a:ext uri="{FF2B5EF4-FFF2-40B4-BE49-F238E27FC236}">
                <a16:creationId xmlns:a16="http://schemas.microsoft.com/office/drawing/2014/main" id="{1E0A3B79-7240-91BB-75F4-84A1728FABA0}"/>
              </a:ext>
            </a:extLst>
          </p:cNvPr>
          <p:cNvSpPr txBox="1"/>
          <p:nvPr/>
        </p:nvSpPr>
        <p:spPr>
          <a:xfrm>
            <a:off x="103703" y="110823"/>
            <a:ext cx="11771207" cy="277064"/>
          </a:xfrm>
          <a:prstGeom prst="rect">
            <a:avLst/>
          </a:prstGeom>
        </p:spPr>
        <p:txBody>
          <a:bodyPr wrap="square" lIns="0" tIns="0" rIns="0" bIns="0" rtlCol="0" anchor="t">
            <a:spAutoFit/>
          </a:bodyPr>
          <a:lstStyle/>
          <a:p>
            <a:pPr algn="ctr">
              <a:lnSpc>
                <a:spcPts val="2319"/>
              </a:lnSpc>
              <a:spcBef>
                <a:spcPct val="0"/>
              </a:spcBef>
            </a:pP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Tymor</a:t>
            </a:r>
            <a:r>
              <a:rPr lang="en-US" sz="1650" dirty="0">
                <a:solidFill>
                  <a:srgbClr val="000000"/>
                </a:solidFill>
                <a:latin typeface="Coming Soon"/>
                <a:ea typeface="Coming Soon"/>
                <a:cs typeface="Coming Soon"/>
                <a:sym typeface="Coming Soon"/>
              </a:rPr>
              <a:t> y Gwanwyn2025 / Spring Term 2026  - Cam </a:t>
            </a:r>
            <a:r>
              <a:rPr lang="en-US" sz="1650" dirty="0" err="1">
                <a:solidFill>
                  <a:srgbClr val="000000"/>
                </a:solidFill>
                <a:latin typeface="Coming Soon"/>
                <a:ea typeface="Coming Soon"/>
                <a:cs typeface="Coming Soon"/>
                <a:sym typeface="Coming Soon"/>
              </a:rPr>
              <a:t>Cynnydd</a:t>
            </a:r>
            <a:r>
              <a:rPr lang="en-US" sz="1650" dirty="0">
                <a:solidFill>
                  <a:srgbClr val="000000"/>
                </a:solidFill>
                <a:latin typeface="Coming Soon"/>
                <a:ea typeface="Coming Soon"/>
                <a:cs typeface="Coming Soon"/>
                <a:sym typeface="Coming Soon"/>
              </a:rPr>
              <a:t>/Progression Step 3 Thema/Theme – Build – Engineering and Construction</a:t>
            </a:r>
            <a:endParaRPr lang="en-US" sz="1657" dirty="0">
              <a:solidFill>
                <a:srgbClr val="000000"/>
              </a:solidFill>
              <a:latin typeface="Coming Soon"/>
              <a:ea typeface="Coming Soon"/>
              <a:cs typeface="Coming Soon"/>
              <a:sym typeface="Coming Soon"/>
            </a:endParaRPr>
          </a:p>
        </p:txBody>
      </p:sp>
      <p:sp>
        <p:nvSpPr>
          <p:cNvPr id="32" name="TextBox 32">
            <a:extLst>
              <a:ext uri="{FF2B5EF4-FFF2-40B4-BE49-F238E27FC236}">
                <a16:creationId xmlns:a16="http://schemas.microsoft.com/office/drawing/2014/main" id="{C57EA969-DE3B-7B71-67ED-7921E9B085C7}"/>
              </a:ext>
            </a:extLst>
          </p:cNvPr>
          <p:cNvSpPr txBox="1"/>
          <p:nvPr/>
        </p:nvSpPr>
        <p:spPr>
          <a:xfrm>
            <a:off x="1210089" y="558446"/>
            <a:ext cx="2483427" cy="416076"/>
          </a:xfrm>
          <a:prstGeom prst="rect">
            <a:avLst/>
          </a:prstGeom>
        </p:spPr>
        <p:txBody>
          <a:bodyPr lIns="0" tIns="0" rIns="0" bIns="0" rtlCol="0" anchor="t">
            <a:spAutoFit/>
          </a:bodyPr>
          <a:lstStyle/>
          <a:p>
            <a:pPr algn="ctr">
              <a:lnSpc>
                <a:spcPts val="1660"/>
              </a:lnSpc>
            </a:pPr>
            <a:r>
              <a:rPr lang="en-US" sz="1185">
                <a:solidFill>
                  <a:srgbClr val="000000"/>
                </a:solidFill>
                <a:latin typeface="Coming Soon"/>
                <a:ea typeface="Coming Soon"/>
                <a:cs typeface="Coming Soon"/>
                <a:sym typeface="Coming Soon"/>
              </a:rPr>
              <a:t>Beth </a:t>
            </a:r>
            <a:r>
              <a:rPr lang="en-US" sz="1185" err="1">
                <a:solidFill>
                  <a:srgbClr val="000000"/>
                </a:solidFill>
                <a:latin typeface="Coming Soon"/>
                <a:ea typeface="Coming Soon"/>
                <a:cs typeface="Coming Soon"/>
                <a:sym typeface="Coming Soon"/>
              </a:rPr>
              <a:t>ydych</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chi’n</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ei</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wybod</a:t>
            </a:r>
            <a:r>
              <a:rPr lang="en-US" sz="1185">
                <a:solidFill>
                  <a:srgbClr val="000000"/>
                </a:solidFill>
                <a:latin typeface="Coming Soon"/>
                <a:ea typeface="Coming Soon"/>
                <a:cs typeface="Coming Soon"/>
                <a:sym typeface="Coming Soon"/>
              </a:rPr>
              <a:t>/</a:t>
            </a:r>
            <a:r>
              <a:rPr lang="en-US" sz="1185" err="1">
                <a:solidFill>
                  <a:srgbClr val="000000"/>
                </a:solidFill>
                <a:latin typeface="Coming Soon"/>
                <a:ea typeface="Coming Soon"/>
                <a:cs typeface="Coming Soon"/>
                <a:sym typeface="Coming Soon"/>
              </a:rPr>
              <a:t>meddwl</a:t>
            </a:r>
            <a:r>
              <a:rPr lang="en-US" sz="1185">
                <a:solidFill>
                  <a:srgbClr val="000000"/>
                </a:solidFill>
                <a:latin typeface="Coming Soon"/>
                <a:ea typeface="Coming Soon"/>
                <a:cs typeface="Coming Soon"/>
                <a:sym typeface="Coming Soon"/>
              </a:rPr>
              <a:t>?</a:t>
            </a:r>
          </a:p>
          <a:p>
            <a:pPr algn="ctr">
              <a:lnSpc>
                <a:spcPts val="1660"/>
              </a:lnSpc>
              <a:spcBef>
                <a:spcPct val="0"/>
              </a:spcBef>
            </a:pPr>
            <a:r>
              <a:rPr lang="en-US" sz="1185">
                <a:solidFill>
                  <a:srgbClr val="000000"/>
                </a:solidFill>
                <a:latin typeface="Coming Soon"/>
                <a:ea typeface="Coming Soon"/>
                <a:cs typeface="Coming Soon"/>
                <a:sym typeface="Coming Soon"/>
              </a:rPr>
              <a:t>What do you think/know?</a:t>
            </a:r>
          </a:p>
        </p:txBody>
      </p:sp>
      <p:sp>
        <p:nvSpPr>
          <p:cNvPr id="33" name="TextBox 33">
            <a:extLst>
              <a:ext uri="{FF2B5EF4-FFF2-40B4-BE49-F238E27FC236}">
                <a16:creationId xmlns:a16="http://schemas.microsoft.com/office/drawing/2014/main" id="{F30AEE11-5DD8-486D-2E3C-1E1494322D21}"/>
              </a:ext>
            </a:extLst>
          </p:cNvPr>
          <p:cNvSpPr txBox="1"/>
          <p:nvPr/>
        </p:nvSpPr>
        <p:spPr>
          <a:xfrm>
            <a:off x="4527905" y="478210"/>
            <a:ext cx="1468692" cy="560603"/>
          </a:xfrm>
          <a:prstGeom prst="rect">
            <a:avLst/>
          </a:prstGeom>
        </p:spPr>
        <p:txBody>
          <a:bodyPr lIns="0" tIns="0" rIns="0" bIns="0" rtlCol="0" anchor="t">
            <a:spAutoFit/>
          </a:bodyPr>
          <a:lstStyle/>
          <a:p>
            <a:pPr algn="ctr">
              <a:lnSpc>
                <a:spcPts val="1517"/>
              </a:lnSpc>
              <a:spcBef>
                <a:spcPct val="0"/>
              </a:spcBef>
            </a:pPr>
            <a:r>
              <a:rPr lang="en-US" sz="1083">
                <a:solidFill>
                  <a:srgbClr val="000000"/>
                </a:solidFill>
                <a:latin typeface="Coming Soon"/>
                <a:ea typeface="Coming Soon"/>
                <a:cs typeface="Coming Soon"/>
                <a:sym typeface="Coming Soon"/>
              </a:rPr>
              <a:t>Beth ydych chi’n gweld?What do you see?</a:t>
            </a:r>
          </a:p>
        </p:txBody>
      </p:sp>
      <p:sp>
        <p:nvSpPr>
          <p:cNvPr id="34" name="TextBox 34">
            <a:extLst>
              <a:ext uri="{FF2B5EF4-FFF2-40B4-BE49-F238E27FC236}">
                <a16:creationId xmlns:a16="http://schemas.microsoft.com/office/drawing/2014/main" id="{07A7EC2E-78D3-6A22-63CD-94B1B6A5539C}"/>
              </a:ext>
            </a:extLst>
          </p:cNvPr>
          <p:cNvSpPr txBox="1"/>
          <p:nvPr/>
        </p:nvSpPr>
        <p:spPr>
          <a:xfrm>
            <a:off x="6731954" y="503293"/>
            <a:ext cx="1538542" cy="397545"/>
          </a:xfrm>
          <a:prstGeom prst="rect">
            <a:avLst/>
          </a:prstGeom>
        </p:spPr>
        <p:txBody>
          <a:bodyPr lIns="0" tIns="0" rIns="0" bIns="0" rtlCol="0" anchor="t">
            <a:spAutoFit/>
          </a:bodyPr>
          <a:lstStyle/>
          <a:p>
            <a:pPr algn="ctr">
              <a:lnSpc>
                <a:spcPts val="1589"/>
              </a:lnSpc>
              <a:spcBef>
                <a:spcPct val="0"/>
              </a:spcBef>
            </a:pPr>
            <a:r>
              <a:rPr lang="en-US" sz="1135">
                <a:solidFill>
                  <a:srgbClr val="000000"/>
                </a:solidFill>
                <a:latin typeface="Coming Soon"/>
                <a:ea typeface="Coming Soon"/>
                <a:cs typeface="Coming Soon"/>
                <a:sym typeface="Coming Soon"/>
              </a:rPr>
              <a:t>Sut </a:t>
            </a:r>
            <a:r>
              <a:rPr lang="en-US" sz="1135" err="1">
                <a:solidFill>
                  <a:srgbClr val="000000"/>
                </a:solidFill>
                <a:latin typeface="Coming Soon"/>
                <a:ea typeface="Coming Soon"/>
                <a:cs typeface="Coming Soon"/>
                <a:sym typeface="Coming Soon"/>
              </a:rPr>
              <a:t>ydych</a:t>
            </a:r>
            <a:r>
              <a:rPr lang="en-US" sz="1135">
                <a:solidFill>
                  <a:srgbClr val="000000"/>
                </a:solidFill>
                <a:latin typeface="Coming Soon"/>
                <a:ea typeface="Coming Soon"/>
                <a:cs typeface="Coming Soon"/>
                <a:sym typeface="Coming Soon"/>
              </a:rPr>
              <a:t> </a:t>
            </a:r>
            <a:r>
              <a:rPr lang="en-US" sz="1135" err="1">
                <a:solidFill>
                  <a:srgbClr val="000000"/>
                </a:solidFill>
                <a:latin typeface="Coming Soon"/>
                <a:ea typeface="Coming Soon"/>
                <a:cs typeface="Coming Soon"/>
                <a:sym typeface="Coming Soon"/>
              </a:rPr>
              <a:t>chi’n</a:t>
            </a:r>
            <a:r>
              <a:rPr lang="en-US" sz="1135">
                <a:solidFill>
                  <a:srgbClr val="000000"/>
                </a:solidFill>
                <a:latin typeface="Coming Soon"/>
                <a:ea typeface="Coming Soon"/>
                <a:cs typeface="Coming Soon"/>
                <a:sym typeface="Coming Soon"/>
              </a:rPr>
              <a:t> </a:t>
            </a:r>
            <a:r>
              <a:rPr lang="en-US" sz="1135" err="1">
                <a:solidFill>
                  <a:srgbClr val="000000"/>
                </a:solidFill>
                <a:latin typeface="Coming Soon"/>
                <a:ea typeface="Coming Soon"/>
                <a:cs typeface="Coming Soon"/>
                <a:sym typeface="Coming Soon"/>
              </a:rPr>
              <a:t>teimlo</a:t>
            </a:r>
            <a:r>
              <a:rPr lang="en-US" sz="1135">
                <a:solidFill>
                  <a:srgbClr val="000000"/>
                </a:solidFill>
                <a:latin typeface="Coming Soon"/>
                <a:ea typeface="Coming Soon"/>
                <a:cs typeface="Coming Soon"/>
                <a:sym typeface="Coming Soon"/>
              </a:rPr>
              <a:t>? How do you feel?</a:t>
            </a:r>
          </a:p>
        </p:txBody>
      </p:sp>
      <p:sp>
        <p:nvSpPr>
          <p:cNvPr id="35" name="TextBox 35">
            <a:extLst>
              <a:ext uri="{FF2B5EF4-FFF2-40B4-BE49-F238E27FC236}">
                <a16:creationId xmlns:a16="http://schemas.microsoft.com/office/drawing/2014/main" id="{7A67DD0B-C96D-FCAE-5CFF-1F33049D99B4}"/>
              </a:ext>
            </a:extLst>
          </p:cNvPr>
          <p:cNvSpPr txBox="1"/>
          <p:nvPr/>
        </p:nvSpPr>
        <p:spPr>
          <a:xfrm>
            <a:off x="9049639" y="614241"/>
            <a:ext cx="1761885" cy="392608"/>
          </a:xfrm>
          <a:prstGeom prst="rect">
            <a:avLst/>
          </a:prstGeom>
        </p:spPr>
        <p:txBody>
          <a:bodyPr lIns="0" tIns="0" rIns="0" bIns="0" rtlCol="0" anchor="t">
            <a:spAutoFit/>
          </a:bodyPr>
          <a:lstStyle/>
          <a:p>
            <a:pPr algn="ctr">
              <a:lnSpc>
                <a:spcPts val="1611"/>
              </a:lnSpc>
              <a:spcBef>
                <a:spcPct val="0"/>
              </a:spcBef>
            </a:pPr>
            <a:r>
              <a:rPr lang="en-US" sz="1150">
                <a:solidFill>
                  <a:srgbClr val="000000"/>
                </a:solidFill>
                <a:latin typeface="Coming Soon"/>
                <a:ea typeface="Coming Soon"/>
                <a:cs typeface="Coming Soon"/>
                <a:sym typeface="Coming Soon"/>
              </a:rPr>
              <a:t>Beth </a:t>
            </a:r>
            <a:r>
              <a:rPr lang="en-US" sz="1150" err="1">
                <a:solidFill>
                  <a:srgbClr val="000000"/>
                </a:solidFill>
                <a:latin typeface="Coming Soon"/>
                <a:ea typeface="Coming Soon"/>
                <a:cs typeface="Coming Soon"/>
                <a:sym typeface="Coming Soon"/>
              </a:rPr>
              <a:t>yw</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eich</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dymuniad</a:t>
            </a:r>
            <a:r>
              <a:rPr lang="en-US" sz="1150">
                <a:solidFill>
                  <a:srgbClr val="000000"/>
                </a:solidFill>
                <a:latin typeface="Coming Soon"/>
                <a:ea typeface="Coming Soon"/>
                <a:cs typeface="Coming Soon"/>
                <a:sym typeface="Coming Soon"/>
              </a:rPr>
              <a:t>? What is your wish?</a:t>
            </a:r>
          </a:p>
        </p:txBody>
      </p:sp>
      <p:sp>
        <p:nvSpPr>
          <p:cNvPr id="36" name="TextBox 36">
            <a:extLst>
              <a:ext uri="{FF2B5EF4-FFF2-40B4-BE49-F238E27FC236}">
                <a16:creationId xmlns:a16="http://schemas.microsoft.com/office/drawing/2014/main" id="{D6A07966-9853-5B72-7D52-6EA537A0BEEF}"/>
              </a:ext>
            </a:extLst>
          </p:cNvPr>
          <p:cNvSpPr txBox="1"/>
          <p:nvPr/>
        </p:nvSpPr>
        <p:spPr>
          <a:xfrm>
            <a:off x="-150146" y="895451"/>
            <a:ext cx="9837269" cy="866969"/>
          </a:xfrm>
          <a:prstGeom prst="rect">
            <a:avLst/>
          </a:prstGeom>
        </p:spPr>
        <p:txBody>
          <a:bodyPr wrap="square" lIns="0" tIns="0" rIns="0" bIns="0" rtlCol="0" anchor="t">
            <a:spAutoFit/>
          </a:bodyPr>
          <a:lstStyle/>
          <a:p>
            <a:pPr algn="ctr">
              <a:lnSpc>
                <a:spcPts val="2333"/>
              </a:lnSpc>
              <a:spcBef>
                <a:spcPct val="0"/>
              </a:spcBef>
            </a:pPr>
            <a:r>
              <a:rPr lang="en-US" sz="1666" u="sng" dirty="0">
                <a:solidFill>
                  <a:srgbClr val="000000"/>
                </a:solidFill>
                <a:latin typeface="Coming Soon"/>
                <a:ea typeface="Coming Soon"/>
                <a:cs typeface="Coming Soon"/>
                <a:sym typeface="Coming Soon"/>
              </a:rPr>
              <a:t>Ein </a:t>
            </a:r>
            <a:r>
              <a:rPr lang="en-US" sz="1666" u="sng" dirty="0" err="1">
                <a:solidFill>
                  <a:srgbClr val="000000"/>
                </a:solidFill>
                <a:latin typeface="Coming Soon"/>
                <a:ea typeface="Coming Soon"/>
                <a:cs typeface="Coming Soon"/>
                <a:sym typeface="Coming Soon"/>
              </a:rPr>
              <a:t>Cwestiwn</a:t>
            </a:r>
            <a:r>
              <a:rPr lang="en-US" sz="1666" u="sng" dirty="0">
                <a:solidFill>
                  <a:srgbClr val="000000"/>
                </a:solidFill>
                <a:latin typeface="Coming Soon"/>
                <a:ea typeface="Coming Soon"/>
                <a:cs typeface="Coming Soon"/>
                <a:sym typeface="Coming Soon"/>
              </a:rPr>
              <a:t> Mawr / Our Big Question:</a:t>
            </a:r>
            <a:r>
              <a:rPr lang="en-US" sz="1666" u="sng" dirty="0">
                <a:solidFill>
                  <a:srgbClr val="000000"/>
                </a:solidFill>
                <a:highlight>
                  <a:srgbClr val="FFFF00"/>
                </a:highlight>
                <a:latin typeface="Coming Soon"/>
                <a:ea typeface="Coming Soon"/>
                <a:cs typeface="Coming Soon"/>
                <a:sym typeface="Coming Soon"/>
              </a:rPr>
              <a:t>? </a:t>
            </a:r>
          </a:p>
          <a:p>
            <a:pPr algn="ctr">
              <a:lnSpc>
                <a:spcPts val="2333"/>
              </a:lnSpc>
              <a:spcBef>
                <a:spcPct val="0"/>
              </a:spcBef>
            </a:pPr>
            <a:endParaRPr lang="en-US" sz="1666" u="sng" dirty="0">
              <a:solidFill>
                <a:srgbClr val="000000"/>
              </a:solidFill>
              <a:latin typeface="Coming Soon"/>
              <a:ea typeface="Coming Soon"/>
              <a:cs typeface="Coming Soon"/>
              <a:sym typeface="Coming Soon"/>
            </a:endParaRPr>
          </a:p>
          <a:p>
            <a:pPr algn="ctr">
              <a:lnSpc>
                <a:spcPts val="2333"/>
              </a:lnSpc>
              <a:spcBef>
                <a:spcPct val="0"/>
              </a:spcBef>
            </a:pPr>
            <a:endParaRPr lang="en-US" sz="1650" u="sng" dirty="0">
              <a:solidFill>
                <a:srgbClr val="000000"/>
              </a:solidFill>
              <a:latin typeface="Coming Soon"/>
              <a:ea typeface="Coming Soon"/>
              <a:cs typeface="Coming Soon"/>
            </a:endParaRPr>
          </a:p>
        </p:txBody>
      </p:sp>
      <p:sp>
        <p:nvSpPr>
          <p:cNvPr id="37" name="TextBox 37">
            <a:extLst>
              <a:ext uri="{FF2B5EF4-FFF2-40B4-BE49-F238E27FC236}">
                <a16:creationId xmlns:a16="http://schemas.microsoft.com/office/drawing/2014/main" id="{ADE2BD71-94A1-FB27-7FC3-724DEAF27BA2}"/>
              </a:ext>
            </a:extLst>
          </p:cNvPr>
          <p:cNvSpPr txBox="1"/>
          <p:nvPr/>
        </p:nvSpPr>
        <p:spPr>
          <a:xfrm>
            <a:off x="1586700" y="4390932"/>
            <a:ext cx="10288210" cy="1061253"/>
          </a:xfrm>
          <a:prstGeom prst="rect">
            <a:avLst/>
          </a:prstGeom>
        </p:spPr>
        <p:txBody>
          <a:bodyPr wrap="square" lIns="0" tIns="0" rIns="0" bIns="0" rtlCol="0" anchor="t">
            <a:spAutoFit/>
          </a:bodyPr>
          <a:lstStyle/>
          <a:p>
            <a:pPr>
              <a:lnSpc>
                <a:spcPts val="1660"/>
              </a:lnSpc>
              <a:spcBef>
                <a:spcPct val="0"/>
              </a:spcBef>
            </a:pPr>
            <a:r>
              <a:rPr lang="en-US" sz="1000" u="sng" dirty="0" err="1">
                <a:solidFill>
                  <a:srgbClr val="000000"/>
                </a:solidFill>
                <a:latin typeface="Coming Soon"/>
                <a:ea typeface="Coming Soon"/>
                <a:cs typeface="Coming Soon"/>
                <a:sym typeface="Coming Soon"/>
              </a:rPr>
              <a:t>Datganiadau</a:t>
            </a:r>
            <a:r>
              <a:rPr lang="en-US" sz="1000" u="sng" dirty="0">
                <a:solidFill>
                  <a:srgbClr val="000000"/>
                </a:solidFill>
                <a:latin typeface="Coming Soon"/>
                <a:ea typeface="Coming Soon"/>
                <a:cs typeface="Coming Soon"/>
                <a:sym typeface="Coming Soon"/>
              </a:rPr>
              <a:t> </a:t>
            </a:r>
            <a:r>
              <a:rPr lang="en-US" sz="1000" u="sng" dirty="0" err="1">
                <a:solidFill>
                  <a:srgbClr val="000000"/>
                </a:solidFill>
                <a:latin typeface="Coming Soon"/>
                <a:ea typeface="Coming Soon"/>
                <a:cs typeface="Coming Soon"/>
                <a:sym typeface="Coming Soon"/>
              </a:rPr>
              <a:t>o’r</a:t>
            </a:r>
            <a:r>
              <a:rPr lang="en-US" sz="1000" u="sng" dirty="0">
                <a:solidFill>
                  <a:srgbClr val="000000"/>
                </a:solidFill>
                <a:latin typeface="Coming Soon"/>
                <a:ea typeface="Coming Soon"/>
                <a:cs typeface="Coming Soon"/>
                <a:sym typeface="Coming Soon"/>
              </a:rPr>
              <a:t> </a:t>
            </a:r>
            <a:r>
              <a:rPr lang="en-US" sz="1000" u="sng" dirty="0" err="1">
                <a:solidFill>
                  <a:srgbClr val="000000"/>
                </a:solidFill>
                <a:latin typeface="Coming Soon"/>
                <a:ea typeface="Coming Soon"/>
                <a:cs typeface="Coming Soon"/>
                <a:sym typeface="Coming Soon"/>
              </a:rPr>
              <a:t>hyn</a:t>
            </a:r>
            <a:r>
              <a:rPr lang="en-US" sz="1000" u="sng" dirty="0">
                <a:solidFill>
                  <a:srgbClr val="000000"/>
                </a:solidFill>
                <a:latin typeface="Coming Soon"/>
                <a:ea typeface="Coming Soon"/>
                <a:cs typeface="Coming Soon"/>
                <a:sym typeface="Coming Soon"/>
              </a:rPr>
              <a:t> </a:t>
            </a:r>
            <a:r>
              <a:rPr lang="en-US" sz="1000" u="sng" dirty="0" err="1">
                <a:solidFill>
                  <a:srgbClr val="000000"/>
                </a:solidFill>
                <a:latin typeface="Coming Soon"/>
                <a:ea typeface="Coming Soon"/>
                <a:cs typeface="Coming Soon"/>
                <a:sym typeface="Coming Soon"/>
              </a:rPr>
              <a:t>sy’n</a:t>
            </a:r>
            <a:r>
              <a:rPr lang="en-US" sz="1000" u="sng" dirty="0">
                <a:solidFill>
                  <a:srgbClr val="000000"/>
                </a:solidFill>
                <a:latin typeface="Coming Soon"/>
                <a:ea typeface="Coming Soon"/>
                <a:cs typeface="Coming Soon"/>
                <a:sym typeface="Coming Soon"/>
              </a:rPr>
              <a:t> </a:t>
            </a:r>
            <a:r>
              <a:rPr lang="en-US" sz="1000" u="sng" dirty="0" err="1">
                <a:solidFill>
                  <a:srgbClr val="000000"/>
                </a:solidFill>
                <a:latin typeface="Coming Soon"/>
                <a:ea typeface="Coming Soon"/>
                <a:cs typeface="Coming Soon"/>
                <a:sym typeface="Coming Soon"/>
              </a:rPr>
              <a:t>bwysig</a:t>
            </a:r>
            <a:r>
              <a:rPr lang="en-US" sz="1000" u="sng" dirty="0">
                <a:solidFill>
                  <a:srgbClr val="000000"/>
                </a:solidFill>
                <a:latin typeface="Coming Soon"/>
                <a:ea typeface="Coming Soon"/>
                <a:cs typeface="Coming Soon"/>
                <a:sym typeface="Coming Soon"/>
              </a:rPr>
              <a:t> / What Matter Statements</a:t>
            </a:r>
          </a:p>
          <a:p>
            <a:pPr>
              <a:lnSpc>
                <a:spcPts val="1660"/>
              </a:lnSpc>
              <a:spcBef>
                <a:spcPct val="0"/>
              </a:spcBef>
            </a:pPr>
            <a:r>
              <a:rPr lang="en-US" sz="800" dirty="0">
                <a:solidFill>
                  <a:srgbClr val="000000"/>
                </a:solidFill>
                <a:latin typeface="Comic Sans MS" panose="030F0702030302020204" pitchFamily="66" charset="0"/>
                <a:ea typeface="Coming Soon"/>
                <a:cs typeface="Coming Soon"/>
                <a:sym typeface="Coming Soon"/>
              </a:rPr>
              <a:t>As part of money management and effective budgeting activities, the children will investigate how household bills need to be managed to ensure that families don’t experience debt. When investigating whether Hendy is a sustainable village the children will make recommendations. Does the village have sufficient facilities that promote a healthy and active lifestyle? Investigate whether the new Leisure Center in Llanelli has been built with the future in mind.  In PE lessons the children will plan circuits that they will deliver to the whole class. They will investigate </a:t>
            </a:r>
            <a:r>
              <a:rPr lang="en-GB" sz="800" dirty="0">
                <a:solidFill>
                  <a:srgbClr val="000000"/>
                </a:solidFill>
                <a:latin typeface="Comic Sans MS" panose="030F0702030302020204" pitchFamily="66" charset="0"/>
                <a:ea typeface="Coming Soon"/>
                <a:cs typeface="Coming Soon"/>
                <a:sym typeface="Coming Soon"/>
              </a:rPr>
              <a:t>the importance of</a:t>
            </a:r>
            <a:r>
              <a:rPr lang="en-GB" sz="800" dirty="0">
                <a:latin typeface="Comic Sans MS" panose="030F0702030302020204" pitchFamily="66" charset="0"/>
              </a:rPr>
              <a:t> health-promoting behaviours such a balanced diet; personal care and hygiene; sleep; and protection from infection. They will research the training regimes of Welsh rugby players when they prepare for 6 nation matches. Research kcal intake of such athletes. </a:t>
            </a:r>
            <a:endParaRPr lang="en-US" sz="800" u="sng" dirty="0">
              <a:solidFill>
                <a:srgbClr val="000000"/>
              </a:solidFill>
              <a:latin typeface="Comic Sans MS" panose="030F0702030302020204" pitchFamily="66" charset="0"/>
              <a:ea typeface="Coming Soon"/>
              <a:cs typeface="Coming Soon"/>
              <a:sym typeface="Coming Soon"/>
            </a:endParaRPr>
          </a:p>
        </p:txBody>
      </p:sp>
      <p:sp>
        <p:nvSpPr>
          <p:cNvPr id="38" name="TextBox 38">
            <a:extLst>
              <a:ext uri="{FF2B5EF4-FFF2-40B4-BE49-F238E27FC236}">
                <a16:creationId xmlns:a16="http://schemas.microsoft.com/office/drawing/2014/main" id="{FEEAAC1C-D6E3-86D4-2E7F-C784D2F30A60}"/>
              </a:ext>
            </a:extLst>
          </p:cNvPr>
          <p:cNvSpPr txBox="1"/>
          <p:nvPr/>
        </p:nvSpPr>
        <p:spPr>
          <a:xfrm>
            <a:off x="1590580" y="5603559"/>
            <a:ext cx="10483739" cy="2567178"/>
          </a:xfrm>
          <a:prstGeom prst="rect">
            <a:avLst/>
          </a:prstGeom>
        </p:spPr>
        <p:txBody>
          <a:bodyPr wrap="square" lIns="0" tIns="0" rIns="0" bIns="0" rtlCol="0" anchor="t">
            <a:spAutoFit/>
          </a:bodyPr>
          <a:lstStyle/>
          <a:p>
            <a:r>
              <a:rPr lang="en-US" sz="800" u="sng" err="1">
                <a:solidFill>
                  <a:srgbClr val="000000"/>
                </a:solidFill>
                <a:latin typeface="Coming Soon"/>
                <a:ea typeface="Coming Soon"/>
                <a:cs typeface="Coming Soon"/>
                <a:sym typeface="Coming Soon"/>
              </a:rPr>
              <a:t>Datganiadau</a:t>
            </a:r>
            <a:r>
              <a:rPr lang="en-US" sz="800" u="sng" dirty="0">
                <a:solidFill>
                  <a:srgbClr val="000000"/>
                </a:solidFill>
                <a:latin typeface="Coming Soon"/>
                <a:ea typeface="Coming Soon"/>
                <a:cs typeface="Coming Soon"/>
                <a:sym typeface="Coming Soon"/>
              </a:rPr>
              <a:t> </a:t>
            </a:r>
            <a:r>
              <a:rPr lang="en-US" sz="800" u="sng" err="1">
                <a:solidFill>
                  <a:srgbClr val="000000"/>
                </a:solidFill>
                <a:latin typeface="Coming Soon"/>
                <a:ea typeface="Coming Soon"/>
                <a:cs typeface="Coming Soon"/>
                <a:sym typeface="Coming Soon"/>
              </a:rPr>
              <a:t>o’r</a:t>
            </a:r>
            <a:r>
              <a:rPr lang="en-US" sz="800" u="sng" dirty="0">
                <a:solidFill>
                  <a:srgbClr val="000000"/>
                </a:solidFill>
                <a:latin typeface="Coming Soon"/>
                <a:ea typeface="Coming Soon"/>
                <a:cs typeface="Coming Soon"/>
                <a:sym typeface="Coming Soon"/>
              </a:rPr>
              <a:t> </a:t>
            </a:r>
            <a:r>
              <a:rPr lang="en-US" sz="800" u="sng" err="1">
                <a:solidFill>
                  <a:srgbClr val="000000"/>
                </a:solidFill>
                <a:latin typeface="Coming Soon"/>
                <a:ea typeface="Coming Soon"/>
                <a:cs typeface="Coming Soon"/>
                <a:sym typeface="Coming Soon"/>
              </a:rPr>
              <a:t>hyn</a:t>
            </a:r>
            <a:r>
              <a:rPr lang="en-US" sz="800" u="sng" dirty="0">
                <a:solidFill>
                  <a:srgbClr val="000000"/>
                </a:solidFill>
                <a:latin typeface="Coming Soon"/>
                <a:ea typeface="Coming Soon"/>
                <a:cs typeface="Coming Soon"/>
                <a:sym typeface="Coming Soon"/>
              </a:rPr>
              <a:t> </a:t>
            </a:r>
            <a:r>
              <a:rPr lang="en-US" sz="800" u="sng" err="1">
                <a:solidFill>
                  <a:srgbClr val="000000"/>
                </a:solidFill>
                <a:latin typeface="Coming Soon"/>
                <a:ea typeface="Coming Soon"/>
                <a:cs typeface="Coming Soon"/>
                <a:sym typeface="Coming Soon"/>
              </a:rPr>
              <a:t>sy’n</a:t>
            </a:r>
            <a:r>
              <a:rPr lang="en-US" sz="800" u="sng" dirty="0">
                <a:solidFill>
                  <a:srgbClr val="000000"/>
                </a:solidFill>
                <a:latin typeface="Coming Soon"/>
                <a:ea typeface="Coming Soon"/>
                <a:cs typeface="Coming Soon"/>
                <a:sym typeface="Coming Soon"/>
              </a:rPr>
              <a:t> </a:t>
            </a:r>
            <a:r>
              <a:rPr lang="en-US" sz="800" u="sng" err="1">
                <a:solidFill>
                  <a:srgbClr val="000000"/>
                </a:solidFill>
                <a:latin typeface="Coming Soon"/>
                <a:ea typeface="Coming Soon"/>
                <a:cs typeface="Coming Soon"/>
                <a:sym typeface="Coming Soon"/>
              </a:rPr>
              <a:t>bwysig</a:t>
            </a:r>
            <a:r>
              <a:rPr lang="en-US" sz="800" u="sng" dirty="0">
                <a:solidFill>
                  <a:srgbClr val="000000"/>
                </a:solidFill>
                <a:latin typeface="Coming Soon"/>
                <a:ea typeface="Coming Soon"/>
                <a:cs typeface="Coming Soon"/>
                <a:sym typeface="Coming Soon"/>
              </a:rPr>
              <a:t> / What Matter Statements</a:t>
            </a:r>
            <a:endParaRPr lang="en-US" sz="800">
              <a:solidFill>
                <a:srgbClr val="000000"/>
              </a:solidFill>
              <a:latin typeface="Aptos"/>
              <a:ea typeface="Coming Soon"/>
              <a:cs typeface="Coming Soon"/>
            </a:endParaRPr>
          </a:p>
          <a:p>
            <a:pPr>
              <a:lnSpc>
                <a:spcPct val="150000"/>
              </a:lnSpc>
            </a:pPr>
            <a:r>
              <a:rPr lang="en-US" sz="800" dirty="0">
                <a:solidFill>
                  <a:srgbClr val="000000"/>
                </a:solidFill>
                <a:latin typeface="Comic Sans MS"/>
                <a:ea typeface="+mn-lt"/>
                <a:cs typeface="+mn-lt"/>
                <a:sym typeface="Coming Soon"/>
              </a:rPr>
              <a:t>This term in Expressive Arts, we’ll be exploring </a:t>
            </a:r>
            <a:r>
              <a:rPr lang="en-US" sz="800" b="1" dirty="0">
                <a:solidFill>
                  <a:srgbClr val="000000"/>
                </a:solidFill>
                <a:latin typeface="Comic Sans MS"/>
                <a:ea typeface="+mn-lt"/>
                <a:cs typeface="+mn-lt"/>
                <a:sym typeface="Coming Soon"/>
              </a:rPr>
              <a:t>buildings through the decades</a:t>
            </a:r>
            <a:r>
              <a:rPr lang="en-US" sz="800" dirty="0">
                <a:solidFill>
                  <a:srgbClr val="000000"/>
                </a:solidFill>
                <a:latin typeface="Comic Sans MS"/>
                <a:ea typeface="+mn-lt"/>
                <a:cs typeface="+mn-lt"/>
                <a:sym typeface="Coming Soon"/>
              </a:rPr>
              <a:t>, comparing their features and using a range of materials such as </a:t>
            </a:r>
            <a:r>
              <a:rPr lang="en-US" sz="800" b="1" dirty="0">
                <a:solidFill>
                  <a:srgbClr val="000000"/>
                </a:solidFill>
                <a:latin typeface="Comic Sans MS"/>
                <a:ea typeface="+mn-lt"/>
                <a:cs typeface="+mn-lt"/>
                <a:sym typeface="Coming Soon"/>
              </a:rPr>
              <a:t>charcoal, pastels, sketching and paint</a:t>
            </a:r>
            <a:r>
              <a:rPr lang="en-US" sz="800" dirty="0">
                <a:solidFill>
                  <a:srgbClr val="000000"/>
                </a:solidFill>
                <a:latin typeface="Comic Sans MS"/>
                <a:ea typeface="+mn-lt"/>
                <a:cs typeface="+mn-lt"/>
                <a:sym typeface="Coming Soon"/>
              </a:rPr>
              <a:t>. We’ll learn </a:t>
            </a:r>
            <a:r>
              <a:rPr lang="en-US" sz="800" b="1" dirty="0">
                <a:solidFill>
                  <a:srgbClr val="000000"/>
                </a:solidFill>
                <a:latin typeface="Comic Sans MS"/>
                <a:ea typeface="+mn-lt"/>
                <a:cs typeface="+mn-lt"/>
                <a:sym typeface="Coming Soon"/>
              </a:rPr>
              <a:t>one‑point perspective</a:t>
            </a:r>
            <a:r>
              <a:rPr lang="en-US" sz="800" dirty="0">
                <a:solidFill>
                  <a:srgbClr val="000000"/>
                </a:solidFill>
                <a:latin typeface="Comic Sans MS"/>
                <a:ea typeface="+mn-lt"/>
                <a:cs typeface="+mn-lt"/>
                <a:sym typeface="Coming Soon"/>
              </a:rPr>
              <a:t> by drawing a street of buildings and study </a:t>
            </a:r>
            <a:r>
              <a:rPr lang="en-US" sz="800" b="1" dirty="0">
                <a:solidFill>
                  <a:srgbClr val="000000"/>
                </a:solidFill>
                <a:latin typeface="Comic Sans MS"/>
                <a:ea typeface="+mn-lt"/>
                <a:cs typeface="+mn-lt"/>
                <a:sym typeface="Coming Soon"/>
              </a:rPr>
              <a:t>Van Gogh’s cityscapes</a:t>
            </a:r>
            <a:r>
              <a:rPr lang="en-US" sz="800" dirty="0">
                <a:solidFill>
                  <a:srgbClr val="000000"/>
                </a:solidFill>
                <a:latin typeface="Comic Sans MS"/>
                <a:ea typeface="+mn-lt"/>
                <a:cs typeface="+mn-lt"/>
                <a:sym typeface="Coming Soon"/>
              </a:rPr>
              <a:t>, using his style to inspire our own work.</a:t>
            </a:r>
            <a:endParaRPr lang="en-US" sz="800">
              <a:latin typeface="Comic Sans MS"/>
            </a:endParaRPr>
          </a:p>
          <a:p>
            <a:pPr>
              <a:lnSpc>
                <a:spcPct val="150000"/>
              </a:lnSpc>
            </a:pPr>
            <a:r>
              <a:rPr lang="en-US" sz="800" dirty="0">
                <a:solidFill>
                  <a:srgbClr val="000000"/>
                </a:solidFill>
                <a:latin typeface="Comic Sans MS"/>
                <a:ea typeface="+mn-lt"/>
                <a:cs typeface="+mn-lt"/>
                <a:sym typeface="Coming Soon"/>
              </a:rPr>
              <a:t>In music, pupils will begin </a:t>
            </a:r>
            <a:r>
              <a:rPr lang="en-US" sz="800" b="1" dirty="0">
                <a:solidFill>
                  <a:srgbClr val="000000"/>
                </a:solidFill>
                <a:latin typeface="Comic Sans MS"/>
                <a:ea typeface="+mn-lt"/>
                <a:cs typeface="+mn-lt"/>
                <a:sym typeface="Coming Soon"/>
              </a:rPr>
              <a:t>p-Buzz sessions</a:t>
            </a:r>
            <a:r>
              <a:rPr lang="en-US" sz="800" dirty="0">
                <a:solidFill>
                  <a:srgbClr val="000000"/>
                </a:solidFill>
                <a:latin typeface="Comic Sans MS"/>
                <a:ea typeface="+mn-lt"/>
                <a:cs typeface="+mn-lt"/>
                <a:sym typeface="Coming Soon"/>
              </a:rPr>
              <a:t>, building skills and confidence as we work towards a </a:t>
            </a:r>
            <a:r>
              <a:rPr lang="en-US" sz="800" b="1" dirty="0">
                <a:solidFill>
                  <a:srgbClr val="000000"/>
                </a:solidFill>
                <a:latin typeface="Comic Sans MS"/>
                <a:ea typeface="+mn-lt"/>
                <a:cs typeface="+mn-lt"/>
                <a:sym typeface="Coming Soon"/>
              </a:rPr>
              <a:t>class performance</a:t>
            </a:r>
            <a:r>
              <a:rPr lang="en-US" sz="800" dirty="0">
                <a:solidFill>
                  <a:srgbClr val="000000"/>
                </a:solidFill>
                <a:latin typeface="Comic Sans MS"/>
                <a:ea typeface="+mn-lt"/>
                <a:cs typeface="+mn-lt"/>
                <a:sym typeface="Coming Soon"/>
              </a:rPr>
              <a:t>.</a:t>
            </a:r>
            <a:endParaRPr lang="en-US" sz="800">
              <a:latin typeface="Comic Sans MS"/>
            </a:endParaRPr>
          </a:p>
          <a:p>
            <a:pPr>
              <a:lnSpc>
                <a:spcPct val="150000"/>
              </a:lnSpc>
            </a:pPr>
            <a:r>
              <a:rPr lang="en-US" sz="800" dirty="0">
                <a:solidFill>
                  <a:srgbClr val="000000"/>
                </a:solidFill>
                <a:latin typeface="Comic Sans MS"/>
                <a:ea typeface="+mn-lt"/>
                <a:cs typeface="+mn-lt"/>
                <a:sym typeface="Coming Soon"/>
              </a:rPr>
              <a:t>To finish, pupils will design a </a:t>
            </a:r>
            <a:r>
              <a:rPr lang="en-US" sz="800" b="1" dirty="0">
                <a:solidFill>
                  <a:srgbClr val="000000"/>
                </a:solidFill>
                <a:latin typeface="Comic Sans MS"/>
                <a:ea typeface="+mn-lt"/>
                <a:cs typeface="+mn-lt"/>
                <a:sym typeface="Coming Soon"/>
              </a:rPr>
              <a:t>house of the future</a:t>
            </a:r>
            <a:r>
              <a:rPr lang="en-US" sz="800" dirty="0">
                <a:solidFill>
                  <a:srgbClr val="000000"/>
                </a:solidFill>
                <a:latin typeface="Comic Sans MS"/>
                <a:ea typeface="+mn-lt"/>
                <a:cs typeface="+mn-lt"/>
                <a:sym typeface="Coming Soon"/>
              </a:rPr>
              <a:t> that could realistically be built in </a:t>
            </a:r>
            <a:r>
              <a:rPr lang="en-US" sz="800" b="1" dirty="0">
                <a:solidFill>
                  <a:srgbClr val="000000"/>
                </a:solidFill>
                <a:latin typeface="Comic Sans MS"/>
                <a:ea typeface="+mn-lt"/>
                <a:cs typeface="+mn-lt"/>
                <a:sym typeface="Coming Soon"/>
              </a:rPr>
              <a:t>Hendy</a:t>
            </a:r>
            <a:r>
              <a:rPr lang="en-US" sz="800" dirty="0">
                <a:solidFill>
                  <a:srgbClr val="000000"/>
                </a:solidFill>
                <a:latin typeface="Comic Sans MS"/>
                <a:ea typeface="+mn-lt"/>
                <a:cs typeface="+mn-lt"/>
                <a:sym typeface="Coming Soon"/>
              </a:rPr>
              <a:t>, helping us imagine </a:t>
            </a:r>
            <a:r>
              <a:rPr lang="en-US" sz="800" b="1" dirty="0">
                <a:solidFill>
                  <a:srgbClr val="000000"/>
                </a:solidFill>
                <a:latin typeface="Comic Sans MS"/>
                <a:ea typeface="+mn-lt"/>
                <a:cs typeface="+mn-lt"/>
                <a:sym typeface="Coming Soon"/>
              </a:rPr>
              <a:t>“Hendy: The Village of the Future.”</a:t>
            </a:r>
            <a:endParaRPr lang="en-US" sz="800" b="1" dirty="0">
              <a:latin typeface="Comic Sans MS"/>
            </a:endParaRPr>
          </a:p>
          <a:p>
            <a:r>
              <a:rPr lang="en-US" sz="800" dirty="0">
                <a:ea typeface="+mn-lt"/>
                <a:cs typeface="+mn-lt"/>
              </a:rPr>
              <a:t>This term we will be learning about </a:t>
            </a:r>
            <a:r>
              <a:rPr lang="en-US" sz="800" b="1" dirty="0">
                <a:ea typeface="+mn-lt"/>
                <a:cs typeface="+mn-lt"/>
              </a:rPr>
              <a:t>instructional writing</a:t>
            </a:r>
            <a:r>
              <a:rPr lang="en-US" sz="800" dirty="0">
                <a:ea typeface="+mn-lt"/>
                <a:cs typeface="+mn-lt"/>
              </a:rPr>
              <a:t> and </a:t>
            </a:r>
            <a:r>
              <a:rPr lang="en-US" sz="800" b="1" dirty="0">
                <a:ea typeface="+mn-lt"/>
                <a:cs typeface="+mn-lt"/>
              </a:rPr>
              <a:t>information writing</a:t>
            </a:r>
            <a:r>
              <a:rPr lang="en-US" sz="800" dirty="0">
                <a:ea typeface="+mn-lt"/>
                <a:cs typeface="+mn-lt"/>
              </a:rPr>
              <a:t> as our main genres, we will also complete a </a:t>
            </a:r>
            <a:r>
              <a:rPr lang="en-US" sz="800" b="1" dirty="0">
                <a:ea typeface="+mn-lt"/>
                <a:cs typeface="+mn-lt"/>
              </a:rPr>
              <a:t>narrative piece</a:t>
            </a:r>
            <a:r>
              <a:rPr lang="en-US" sz="800" dirty="0">
                <a:ea typeface="+mn-lt"/>
                <a:cs typeface="+mn-lt"/>
              </a:rPr>
              <a:t>, and  we will create a </a:t>
            </a:r>
            <a:r>
              <a:rPr lang="en-US" sz="800" b="1" dirty="0">
                <a:ea typeface="+mn-lt"/>
                <a:cs typeface="+mn-lt"/>
              </a:rPr>
              <a:t>persuasive and informative text</a:t>
            </a:r>
            <a:r>
              <a:rPr lang="en-US" sz="800" dirty="0">
                <a:ea typeface="+mn-lt"/>
                <a:cs typeface="+mn-lt"/>
              </a:rPr>
              <a:t> when writing the particulars to help sell our eco houses.</a:t>
            </a:r>
            <a:endParaRPr lang="en-US" sz="800" dirty="0"/>
          </a:p>
          <a:p>
            <a:endParaRPr lang="en-US" sz="800" dirty="0"/>
          </a:p>
          <a:p>
            <a:pPr>
              <a:lnSpc>
                <a:spcPct val="150000"/>
              </a:lnSpc>
            </a:pPr>
            <a:endParaRPr lang="en-US" sz="800" b="1" dirty="0">
              <a:latin typeface="Comic Sans MS"/>
            </a:endParaRPr>
          </a:p>
          <a:p>
            <a:pPr algn="ctr"/>
            <a:endParaRPr lang="en-US" dirty="0">
              <a:sym typeface="Coming Soon"/>
            </a:endParaRPr>
          </a:p>
          <a:p>
            <a:pPr algn="ctr"/>
            <a:endParaRPr lang="en-US" dirty="0"/>
          </a:p>
          <a:p>
            <a:pPr algn="ctr"/>
            <a:endParaRPr lang="en-US" sz="1150" dirty="0">
              <a:solidFill>
                <a:srgbClr val="000000"/>
              </a:solidFill>
              <a:latin typeface="Aptos" panose="02110004020202020204"/>
              <a:ea typeface="Coming Soon"/>
              <a:cs typeface="Coming Soon"/>
            </a:endParaRPr>
          </a:p>
          <a:p>
            <a:pPr algn="ctr">
              <a:lnSpc>
                <a:spcPts val="1660"/>
              </a:lnSpc>
              <a:spcBef>
                <a:spcPct val="0"/>
              </a:spcBef>
            </a:pPr>
            <a:endParaRPr lang="en-US" sz="1150" u="sng" dirty="0">
              <a:solidFill>
                <a:srgbClr val="000000"/>
              </a:solidFill>
              <a:latin typeface="Coming Soon"/>
              <a:ea typeface="Coming Soon"/>
              <a:cs typeface="Coming Soon"/>
            </a:endParaRPr>
          </a:p>
          <a:p>
            <a:pPr algn="ctr">
              <a:lnSpc>
                <a:spcPts val="1660"/>
              </a:lnSpc>
              <a:spcBef>
                <a:spcPct val="0"/>
              </a:spcBef>
            </a:pPr>
            <a:endParaRPr lang="en-US" sz="1150" u="sng" dirty="0">
              <a:solidFill>
                <a:srgbClr val="000000"/>
              </a:solidFill>
              <a:latin typeface="Coming Soon"/>
              <a:ea typeface="Coming Soon"/>
              <a:cs typeface="Coming Soon"/>
            </a:endParaRPr>
          </a:p>
        </p:txBody>
      </p:sp>
      <p:sp>
        <p:nvSpPr>
          <p:cNvPr id="39" name="TextBox 39">
            <a:extLst>
              <a:ext uri="{FF2B5EF4-FFF2-40B4-BE49-F238E27FC236}">
                <a16:creationId xmlns:a16="http://schemas.microsoft.com/office/drawing/2014/main" id="{7015441B-945B-B48D-6A40-AF4F3B91D564}"/>
              </a:ext>
            </a:extLst>
          </p:cNvPr>
          <p:cNvSpPr txBox="1"/>
          <p:nvPr/>
        </p:nvSpPr>
        <p:spPr>
          <a:xfrm>
            <a:off x="1517457" y="2771982"/>
            <a:ext cx="10391112" cy="1729641"/>
          </a:xfrm>
          <a:prstGeom prst="rect">
            <a:avLst/>
          </a:prstGeom>
        </p:spPr>
        <p:txBody>
          <a:bodyPr wrap="square" lIns="0" tIns="0" rIns="0" bIns="0" rtlCol="0" anchor="t">
            <a:spAutoFit/>
          </a:bodyPr>
          <a:lstStyle/>
          <a:p>
            <a:pPr>
              <a:lnSpc>
                <a:spcPts val="1660"/>
              </a:lnSpc>
              <a:spcBef>
                <a:spcPct val="0"/>
              </a:spcBef>
            </a:pPr>
            <a:r>
              <a:rPr lang="en-US" sz="1185" u="sng" dirty="0" err="1">
                <a:solidFill>
                  <a:srgbClr val="000000"/>
                </a:solidFill>
                <a:latin typeface="Coming Soon"/>
                <a:ea typeface="Coming Soon"/>
                <a:cs typeface="Coming Soon"/>
                <a:sym typeface="Coming Soon"/>
              </a:rPr>
              <a:t>Datganiadau</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o’r</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hyn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sy’n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bwysig</a:t>
            </a:r>
            <a:r>
              <a:rPr lang="en-US" sz="1185" u="sng" dirty="0">
                <a:solidFill>
                  <a:srgbClr val="000000"/>
                </a:solidFill>
                <a:latin typeface="Coming Soon"/>
                <a:ea typeface="Coming Soon"/>
                <a:cs typeface="Coming Soon"/>
                <a:sym typeface="Coming Soon"/>
              </a:rPr>
              <a:t> / What Matter Statements</a:t>
            </a:r>
          </a:p>
          <a:p>
            <a:pPr>
              <a:lnSpc>
                <a:spcPts val="1660"/>
              </a:lnSpc>
              <a:spcBef>
                <a:spcPct val="0"/>
              </a:spcBef>
            </a:pPr>
            <a:r>
              <a:rPr lang="en-US" sz="750" dirty="0">
                <a:solidFill>
                  <a:srgbClr val="000000"/>
                </a:solidFill>
                <a:latin typeface="Comic Sans MS" panose="030F0702030302020204" pitchFamily="66" charset="0"/>
                <a:ea typeface="Coming Soon"/>
                <a:cs typeface="Coming Soon"/>
                <a:sym typeface="Coming Soon"/>
              </a:rPr>
              <a:t>The children will investigate how the local area has changed over the years and whether new housing developments have benefitted the local area. The children will explore whether Hendy could potentially accommodate further housing developments in the future and discuss the positives and negative impact of this. The children will use a range of maps, including Google Earth as part of their investigation. By designing a questionnaire, they will gather data about public opinion about the prospect of future developments. This data will then be inputted into Excel, and they will produce suitable graphs to display this data. The children will participate in a Q&amp;A session with a local Estate Agent. They will write a set of instruction explaining the process of selling a house. They will quiz this person about the process of selling a house and find out more about Government regulations when building new, suitable homes. The children will compare the house prices in different localities and investigate why these prices differ. The children will investigate whether they feel that Hendy is a sustainable village compared to others in Wales/UK. </a:t>
            </a:r>
            <a:r>
              <a:rPr lang="en-GB" sz="750" dirty="0">
                <a:solidFill>
                  <a:srgbClr val="000000"/>
                </a:solidFill>
                <a:latin typeface="Comic Sans MS" panose="030F0702030302020204" pitchFamily="66" charset="0"/>
                <a:ea typeface="Coming Soon"/>
                <a:cs typeface="Coming Soon"/>
                <a:sym typeface="Coming Soon"/>
              </a:rPr>
              <a:t> How are Buddhist teachings interpreted by believers? Prior to the end of term, the children will explore how the Easter story shaped Christian beliefs about salvation, forgiveness and love?</a:t>
            </a:r>
            <a:endParaRPr lang="en-US" sz="750" dirty="0">
              <a:solidFill>
                <a:srgbClr val="000000"/>
              </a:solidFill>
              <a:latin typeface="Comic Sans MS" panose="030F0702030302020204" pitchFamily="66" charset="0"/>
              <a:ea typeface="Coming Soon"/>
              <a:cs typeface="Coming Soon"/>
              <a:sym typeface="Coming Soon"/>
            </a:endParaRPr>
          </a:p>
          <a:p>
            <a:pPr algn="ctr">
              <a:lnSpc>
                <a:spcPts val="1660"/>
              </a:lnSpc>
              <a:spcBef>
                <a:spcPct val="0"/>
              </a:spcBef>
            </a:pPr>
            <a:endParaRPr lang="en-US" sz="1185" u="sng" dirty="0">
              <a:solidFill>
                <a:srgbClr val="000000"/>
              </a:solidFill>
              <a:latin typeface="Coming Soon"/>
              <a:ea typeface="Coming Soon"/>
              <a:cs typeface="Coming Soon"/>
              <a:sym typeface="Coming Soon"/>
            </a:endParaRPr>
          </a:p>
        </p:txBody>
      </p:sp>
      <p:sp>
        <p:nvSpPr>
          <p:cNvPr id="41" name="TextBox 41">
            <a:extLst>
              <a:ext uri="{FF2B5EF4-FFF2-40B4-BE49-F238E27FC236}">
                <a16:creationId xmlns:a16="http://schemas.microsoft.com/office/drawing/2014/main" id="{18CF2AFB-B292-BDB4-B2A2-EDE2F7A144A0}"/>
              </a:ext>
            </a:extLst>
          </p:cNvPr>
          <p:cNvSpPr txBox="1"/>
          <p:nvPr/>
        </p:nvSpPr>
        <p:spPr>
          <a:xfrm>
            <a:off x="383029" y="5285340"/>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Iechyd a </a:t>
            </a:r>
            <a:r>
              <a:rPr lang="en-US" sz="472" err="1">
                <a:solidFill>
                  <a:srgbClr val="000000"/>
                </a:solidFill>
                <a:latin typeface="Coming Soon"/>
                <a:ea typeface="Coming Soon"/>
                <a:cs typeface="Coming Soon"/>
                <a:sym typeface="Coming Soon"/>
              </a:rPr>
              <a:t>Lles</a:t>
            </a:r>
            <a:r>
              <a:rPr lang="en-US" sz="472">
                <a:solidFill>
                  <a:srgbClr val="000000"/>
                </a:solidFill>
                <a:latin typeface="Coming Soon"/>
                <a:ea typeface="Coming Soon"/>
                <a:cs typeface="Coming Soon"/>
                <a:sym typeface="Coming Soon"/>
              </a:rPr>
              <a:t> / Health and Well-Being</a:t>
            </a:r>
          </a:p>
        </p:txBody>
      </p:sp>
      <p:grpSp>
        <p:nvGrpSpPr>
          <p:cNvPr id="42" name="Group 42">
            <a:extLst>
              <a:ext uri="{FF2B5EF4-FFF2-40B4-BE49-F238E27FC236}">
                <a16:creationId xmlns:a16="http://schemas.microsoft.com/office/drawing/2014/main" id="{13E75AA0-4335-52C6-C986-1E3BD5B225DF}"/>
              </a:ext>
            </a:extLst>
          </p:cNvPr>
          <p:cNvGrpSpPr/>
          <p:nvPr/>
        </p:nvGrpSpPr>
        <p:grpSpPr>
          <a:xfrm>
            <a:off x="320071" y="6471222"/>
            <a:ext cx="1190669" cy="192256"/>
            <a:chOff x="0" y="0"/>
            <a:chExt cx="470388" cy="75953"/>
          </a:xfrm>
        </p:grpSpPr>
        <p:sp>
          <p:nvSpPr>
            <p:cNvPr id="43" name="Freeform 43">
              <a:extLst>
                <a:ext uri="{FF2B5EF4-FFF2-40B4-BE49-F238E27FC236}">
                  <a16:creationId xmlns:a16="http://schemas.microsoft.com/office/drawing/2014/main" id="{4C59EAEE-8BDD-4A65-D5E4-284061AA5260}"/>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4" name="TextBox 44">
              <a:extLst>
                <a:ext uri="{FF2B5EF4-FFF2-40B4-BE49-F238E27FC236}">
                  <a16:creationId xmlns:a16="http://schemas.microsoft.com/office/drawing/2014/main" id="{47B3C624-A174-8E6B-4338-249801094E22}"/>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5" name="TextBox 45">
            <a:extLst>
              <a:ext uri="{FF2B5EF4-FFF2-40B4-BE49-F238E27FC236}">
                <a16:creationId xmlns:a16="http://schemas.microsoft.com/office/drawing/2014/main" id="{8513C7CB-E29B-3E74-3472-DBB9BD4F234B}"/>
              </a:ext>
            </a:extLst>
          </p:cNvPr>
          <p:cNvSpPr txBox="1"/>
          <p:nvPr/>
        </p:nvSpPr>
        <p:spPr>
          <a:xfrm>
            <a:off x="375529" y="6496004"/>
            <a:ext cx="1069347" cy="170881"/>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Celfyddydau</a:t>
            </a:r>
            <a:r>
              <a:rPr lang="en-US" sz="472">
                <a:solidFill>
                  <a:srgbClr val="000000"/>
                </a:solidFill>
                <a:latin typeface="Coming Soon"/>
                <a:ea typeface="Coming Soon"/>
                <a:cs typeface="Coming Soon"/>
                <a:sym typeface="Coming Soon"/>
              </a:rPr>
              <a:t> </a:t>
            </a:r>
            <a:r>
              <a:rPr lang="en-US" sz="472" err="1">
                <a:solidFill>
                  <a:srgbClr val="000000"/>
                </a:solidFill>
                <a:latin typeface="Coming Soon"/>
                <a:ea typeface="Coming Soon"/>
                <a:cs typeface="Coming Soon"/>
                <a:sym typeface="Coming Soon"/>
              </a:rPr>
              <a:t>Mynegiannol</a:t>
            </a:r>
            <a:r>
              <a:rPr lang="en-US" sz="472">
                <a:solidFill>
                  <a:srgbClr val="000000"/>
                </a:solidFill>
                <a:latin typeface="Coming Soon"/>
                <a:ea typeface="Coming Soon"/>
                <a:cs typeface="Coming Soon"/>
                <a:sym typeface="Coming Soon"/>
              </a:rPr>
              <a:t> / Expressive Arts</a:t>
            </a:r>
          </a:p>
        </p:txBody>
      </p:sp>
      <p:grpSp>
        <p:nvGrpSpPr>
          <p:cNvPr id="46" name="Group 46">
            <a:extLst>
              <a:ext uri="{FF2B5EF4-FFF2-40B4-BE49-F238E27FC236}">
                <a16:creationId xmlns:a16="http://schemas.microsoft.com/office/drawing/2014/main" id="{73CA6CA3-0A73-C482-CBB0-51E83F778FAB}"/>
              </a:ext>
            </a:extLst>
          </p:cNvPr>
          <p:cNvGrpSpPr/>
          <p:nvPr/>
        </p:nvGrpSpPr>
        <p:grpSpPr>
          <a:xfrm>
            <a:off x="283431" y="3813127"/>
            <a:ext cx="1190669" cy="192256"/>
            <a:chOff x="0" y="0"/>
            <a:chExt cx="470388" cy="75953"/>
          </a:xfrm>
        </p:grpSpPr>
        <p:sp>
          <p:nvSpPr>
            <p:cNvPr id="47" name="Freeform 47">
              <a:extLst>
                <a:ext uri="{FF2B5EF4-FFF2-40B4-BE49-F238E27FC236}">
                  <a16:creationId xmlns:a16="http://schemas.microsoft.com/office/drawing/2014/main" id="{999BA43C-C013-3BF2-1653-666DA069D7D8}"/>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8" name="TextBox 48">
              <a:extLst>
                <a:ext uri="{FF2B5EF4-FFF2-40B4-BE49-F238E27FC236}">
                  <a16:creationId xmlns:a16="http://schemas.microsoft.com/office/drawing/2014/main" id="{2F59D866-CF63-4377-CBCD-EEEBAB092BDA}"/>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9" name="TextBox 49">
            <a:extLst>
              <a:ext uri="{FF2B5EF4-FFF2-40B4-BE49-F238E27FC236}">
                <a16:creationId xmlns:a16="http://schemas.microsoft.com/office/drawing/2014/main" id="{02895F6D-0C18-2FFB-EF07-9F1BDD02D200}"/>
              </a:ext>
            </a:extLst>
          </p:cNvPr>
          <p:cNvSpPr txBox="1"/>
          <p:nvPr/>
        </p:nvSpPr>
        <p:spPr>
          <a:xfrm>
            <a:off x="360815" y="3881104"/>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Dyniaethau</a:t>
            </a:r>
            <a:r>
              <a:rPr lang="en-US" sz="472">
                <a:solidFill>
                  <a:srgbClr val="000000"/>
                </a:solidFill>
                <a:latin typeface="Coming Soon"/>
                <a:ea typeface="Coming Soon"/>
                <a:cs typeface="Coming Soon"/>
                <a:sym typeface="Coming Soon"/>
              </a:rPr>
              <a:t> / Humanities</a:t>
            </a:r>
          </a:p>
        </p:txBody>
      </p:sp>
      <p:grpSp>
        <p:nvGrpSpPr>
          <p:cNvPr id="50" name="Group 50">
            <a:extLst>
              <a:ext uri="{FF2B5EF4-FFF2-40B4-BE49-F238E27FC236}">
                <a16:creationId xmlns:a16="http://schemas.microsoft.com/office/drawing/2014/main" id="{E780A592-A875-7882-D1A6-0597AC949C54}"/>
              </a:ext>
            </a:extLst>
          </p:cNvPr>
          <p:cNvGrpSpPr/>
          <p:nvPr/>
        </p:nvGrpSpPr>
        <p:grpSpPr>
          <a:xfrm>
            <a:off x="277004" y="2363842"/>
            <a:ext cx="1190669" cy="192256"/>
            <a:chOff x="0" y="0"/>
            <a:chExt cx="470388" cy="75953"/>
          </a:xfrm>
        </p:grpSpPr>
        <p:sp>
          <p:nvSpPr>
            <p:cNvPr id="51" name="Freeform 51">
              <a:extLst>
                <a:ext uri="{FF2B5EF4-FFF2-40B4-BE49-F238E27FC236}">
                  <a16:creationId xmlns:a16="http://schemas.microsoft.com/office/drawing/2014/main" id="{393474A5-1AFC-8094-DFF6-B897CB844390}"/>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52" name="TextBox 52">
              <a:extLst>
                <a:ext uri="{FF2B5EF4-FFF2-40B4-BE49-F238E27FC236}">
                  <a16:creationId xmlns:a16="http://schemas.microsoft.com/office/drawing/2014/main" id="{EA639401-6764-99A8-3613-3A97700A1D31}"/>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53" name="TextBox 53">
            <a:extLst>
              <a:ext uri="{FF2B5EF4-FFF2-40B4-BE49-F238E27FC236}">
                <a16:creationId xmlns:a16="http://schemas.microsoft.com/office/drawing/2014/main" id="{8B87DA7D-0134-D64A-F382-255A0CDFCCCD}"/>
              </a:ext>
            </a:extLst>
          </p:cNvPr>
          <p:cNvSpPr txBox="1"/>
          <p:nvPr/>
        </p:nvSpPr>
        <p:spPr>
          <a:xfrm>
            <a:off x="343323" y="2376541"/>
            <a:ext cx="1069347" cy="170881"/>
          </a:xfrm>
          <a:prstGeom prst="rect">
            <a:avLst/>
          </a:prstGeom>
        </p:spPr>
        <p:txBody>
          <a:bodyPr lIns="0" tIns="0" rIns="0" bIns="0" rtlCol="0" anchor="t">
            <a:spAutoFit/>
          </a:bodyPr>
          <a:lstStyle/>
          <a:p>
            <a:pPr algn="ctr">
              <a:lnSpc>
                <a:spcPts val="661"/>
              </a:lnSpc>
              <a:spcBef>
                <a:spcPct val="0"/>
              </a:spcBef>
            </a:pPr>
            <a:r>
              <a:rPr lang="en-US" sz="472" err="1">
                <a:solidFill>
                  <a:srgbClr val="000000"/>
                </a:solidFill>
                <a:latin typeface="Coming Soon"/>
                <a:ea typeface="Coming Soon"/>
                <a:cs typeface="Coming Soon"/>
                <a:sym typeface="Coming Soon"/>
              </a:rPr>
              <a:t>Gwyddoniaeth</a:t>
            </a:r>
            <a:r>
              <a:rPr lang="en-US" sz="472">
                <a:solidFill>
                  <a:srgbClr val="000000"/>
                </a:solidFill>
                <a:latin typeface="Coming Soon"/>
                <a:ea typeface="Coming Soon"/>
                <a:cs typeface="Coming Soon"/>
                <a:sym typeface="Coming Soon"/>
              </a:rPr>
              <a:t> a </a:t>
            </a:r>
            <a:r>
              <a:rPr lang="en-US" sz="472" err="1">
                <a:solidFill>
                  <a:srgbClr val="000000"/>
                </a:solidFill>
                <a:latin typeface="Coming Soon"/>
                <a:ea typeface="Coming Soon"/>
                <a:cs typeface="Coming Soon"/>
                <a:sym typeface="Coming Soon"/>
              </a:rPr>
              <a:t>Thechnoleg</a:t>
            </a:r>
            <a:r>
              <a:rPr lang="en-US" sz="472">
                <a:solidFill>
                  <a:srgbClr val="000000"/>
                </a:solidFill>
                <a:latin typeface="Coming Soon"/>
                <a:ea typeface="Coming Soon"/>
                <a:cs typeface="Coming Soon"/>
                <a:sym typeface="Coming Soon"/>
              </a:rPr>
              <a:t> / Science and Technology</a:t>
            </a:r>
          </a:p>
        </p:txBody>
      </p:sp>
      <p:sp>
        <p:nvSpPr>
          <p:cNvPr id="58" name="Rectangle 1">
            <a:extLst>
              <a:ext uri="{FF2B5EF4-FFF2-40B4-BE49-F238E27FC236}">
                <a16:creationId xmlns:a16="http://schemas.microsoft.com/office/drawing/2014/main" id="{058EE1B9-D66F-8737-FEF3-8B6681F531BE}"/>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9" name="Rectangle 2">
            <a:extLst>
              <a:ext uri="{FF2B5EF4-FFF2-40B4-BE49-F238E27FC236}">
                <a16:creationId xmlns:a16="http://schemas.microsoft.com/office/drawing/2014/main" id="{C3B9C74F-97CA-A697-5AFC-0574A7947A43}"/>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57" name="TextBox 56">
            <a:extLst>
              <a:ext uri="{FF2B5EF4-FFF2-40B4-BE49-F238E27FC236}">
                <a16:creationId xmlns:a16="http://schemas.microsoft.com/office/drawing/2014/main" id="{7D8F6913-7E11-A220-7D20-326F10DB7811}"/>
              </a:ext>
            </a:extLst>
          </p:cNvPr>
          <p:cNvSpPr txBox="1"/>
          <p:nvPr/>
        </p:nvSpPr>
        <p:spPr>
          <a:xfrm>
            <a:off x="1422400" y="1120019"/>
            <a:ext cx="10254342" cy="1364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err="1">
                <a:ea typeface="+mn-lt"/>
                <a:cs typeface="+mn-lt"/>
              </a:rPr>
              <a:t>Datganiadau</a:t>
            </a:r>
            <a:r>
              <a:rPr lang="en-US" sz="1200" u="sng" dirty="0">
                <a:ea typeface="+mn-lt"/>
                <a:cs typeface="+mn-lt"/>
              </a:rPr>
              <a:t> </a:t>
            </a:r>
            <a:r>
              <a:rPr lang="en-US" sz="1200" u="sng" dirty="0" err="1">
                <a:ea typeface="+mn-lt"/>
                <a:cs typeface="+mn-lt"/>
              </a:rPr>
              <a:t>o’r</a:t>
            </a:r>
            <a:r>
              <a:rPr lang="en-US" sz="1200" u="sng" dirty="0">
                <a:ea typeface="+mn-lt"/>
                <a:cs typeface="+mn-lt"/>
              </a:rPr>
              <a:t> </a:t>
            </a:r>
            <a:r>
              <a:rPr lang="en-US" sz="1200" u="sng" dirty="0" err="1">
                <a:ea typeface="+mn-lt"/>
                <a:cs typeface="+mn-lt"/>
              </a:rPr>
              <a:t>hyn</a:t>
            </a:r>
            <a:r>
              <a:rPr lang="en-US" sz="1200" u="sng" dirty="0">
                <a:ea typeface="+mn-lt"/>
                <a:cs typeface="+mn-lt"/>
              </a:rPr>
              <a:t> </a:t>
            </a:r>
            <a:r>
              <a:rPr lang="en-US" sz="1200" u="sng" dirty="0" err="1">
                <a:ea typeface="+mn-lt"/>
                <a:cs typeface="+mn-lt"/>
              </a:rPr>
              <a:t>sy’n</a:t>
            </a:r>
            <a:r>
              <a:rPr lang="en-US" sz="1200" u="sng" dirty="0">
                <a:ea typeface="+mn-lt"/>
                <a:cs typeface="+mn-lt"/>
              </a:rPr>
              <a:t> </a:t>
            </a:r>
            <a:r>
              <a:rPr lang="en-US" sz="1200" u="sng" dirty="0" err="1">
                <a:ea typeface="+mn-lt"/>
                <a:cs typeface="+mn-lt"/>
              </a:rPr>
              <a:t>bwysig</a:t>
            </a:r>
            <a:r>
              <a:rPr lang="en-US" sz="1200" u="sng" dirty="0">
                <a:ea typeface="+mn-lt"/>
                <a:cs typeface="+mn-lt"/>
              </a:rPr>
              <a:t> / What Matter Statements</a:t>
            </a:r>
          </a:p>
          <a:p>
            <a:pPr>
              <a:lnSpc>
                <a:spcPct val="150000"/>
              </a:lnSpc>
            </a:pPr>
            <a:r>
              <a:rPr lang="en-US" sz="800" dirty="0">
                <a:latin typeface="Comic Sans MS" panose="030F0702030302020204" pitchFamily="66" charset="0"/>
                <a:ea typeface="+mn-lt"/>
                <a:cs typeface="+mn-lt"/>
              </a:rPr>
              <a:t>The children will investigate whether using renewable energy i.e. solar panels in the home is more cost effective and better for the environment. They will </a:t>
            </a:r>
            <a:r>
              <a:rPr lang="en-US" sz="800" dirty="0" err="1">
                <a:latin typeface="Comic Sans MS" panose="030F0702030302020204" pitchFamily="66" charset="0"/>
                <a:ea typeface="+mn-lt"/>
                <a:cs typeface="+mn-lt"/>
              </a:rPr>
              <a:t>analyse</a:t>
            </a:r>
            <a:r>
              <a:rPr lang="en-US" sz="800" dirty="0">
                <a:latin typeface="Comic Sans MS" panose="030F0702030302020204" pitchFamily="66" charset="0"/>
                <a:ea typeface="+mn-lt"/>
                <a:cs typeface="+mn-lt"/>
              </a:rPr>
              <a:t> recent Census data to find and compare the % of homeowners in Hendy that use renewable energy.  When investigating electricity, the children will create their own circuits and use the correct symbols to represent the components in their circuits e.g. cell/battery, bulb, switch and wire. They will investigate which materials (conductors) allow electric current to flow through them. </a:t>
            </a:r>
            <a:r>
              <a:rPr lang="en-GB" sz="800" dirty="0">
                <a:latin typeface="Comic Sans MS" panose="030F0702030302020204" pitchFamily="66" charset="0"/>
                <a:ea typeface="+mn-lt"/>
                <a:cs typeface="+mn-lt"/>
              </a:rPr>
              <a:t>They investigate how ammeters and voltmeters are used to measure current and voltage in a circuit.</a:t>
            </a:r>
            <a:r>
              <a:rPr lang="en-US" sz="800" dirty="0">
                <a:latin typeface="Comic Sans MS" panose="030F0702030302020204" pitchFamily="66" charset="0"/>
                <a:ea typeface="+mn-lt"/>
                <a:cs typeface="+mn-lt"/>
              </a:rPr>
              <a:t>They will take the role of an electrician and make recommendations for a house that is deemed as unsafe. When building new homes, the children will research what the kinds of tasks an electrician must complete before the house is ready to be sold. The children will investigate how much households spend on electricity bills annually and suggest ways in which these bills can be reduced. The children will investigate how people in developing countries prepare their meals without the use of electricity. </a:t>
            </a:r>
            <a:endParaRPr lang="en-US" sz="800" dirty="0">
              <a:latin typeface="Comic Sans MS" panose="030F0702030302020204" pitchFamily="66" charset="0"/>
            </a:endParaRPr>
          </a:p>
        </p:txBody>
      </p:sp>
      <p:graphicFrame>
        <p:nvGraphicFramePr>
          <p:cNvPr id="40" name="Table 39">
            <a:extLst>
              <a:ext uri="{FF2B5EF4-FFF2-40B4-BE49-F238E27FC236}">
                <a16:creationId xmlns:a16="http://schemas.microsoft.com/office/drawing/2014/main" id="{ACEB36E9-46E0-B502-79B2-FFF232A5ED54}"/>
              </a:ext>
            </a:extLst>
          </p:cNvPr>
          <p:cNvGraphicFramePr>
            <a:graphicFrameLocks noGrp="1"/>
          </p:cNvGraphicFramePr>
          <p:nvPr>
            <p:extLst>
              <p:ext uri="{D42A27DB-BD31-4B8C-83A1-F6EECF244321}">
                <p14:modId xmlns:p14="http://schemas.microsoft.com/office/powerpoint/2010/main" val="1285466557"/>
              </p:ext>
            </p:extLst>
          </p:nvPr>
        </p:nvGraphicFramePr>
        <p:xfrm>
          <a:off x="0" y="0"/>
          <a:ext cx="10515600" cy="174458"/>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961419321"/>
                    </a:ext>
                  </a:extLst>
                </a:gridCol>
              </a:tblGrid>
              <a:tr h="174458">
                <a:tc>
                  <a:txBody>
                    <a:bodyPr/>
                    <a:lstStyle/>
                    <a:p>
                      <a:pPr algn="l" fontAlgn="b">
                        <a:buNone/>
                      </a:pPr>
                      <a:endParaRPr lang="en-GB" sz="1000" b="0" i="0" u="none" strike="noStrike" dirty="0">
                        <a:solidFill>
                          <a:srgbClr val="000000"/>
                        </a:solidFill>
                        <a:effectLst/>
                        <a:latin typeface="Aptos Narrow" panose="020B0004020202020204" pitchFamily="34" charset="0"/>
                      </a:endParaRPr>
                    </a:p>
                  </a:txBody>
                  <a:tcPr marL="6016" marR="6016" marT="6016" marB="0" anchor="b"/>
                </a:tc>
                <a:extLst>
                  <a:ext uri="{0D108BD9-81ED-4DB2-BD59-A6C34878D82A}">
                    <a16:rowId xmlns:a16="http://schemas.microsoft.com/office/drawing/2014/main" val="665697808"/>
                  </a:ext>
                </a:extLst>
              </a:tr>
            </a:tbl>
          </a:graphicData>
        </a:graphic>
      </p:graphicFrame>
    </p:spTree>
    <p:extLst>
      <p:ext uri="{BB962C8B-B14F-4D97-AF65-F5344CB8AC3E}">
        <p14:creationId xmlns:p14="http://schemas.microsoft.com/office/powerpoint/2010/main" val="2791989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9617" y="4279998"/>
            <a:ext cx="11949417" cy="1213319"/>
            <a:chOff x="0" y="-38100"/>
            <a:chExt cx="5500729" cy="625702"/>
          </a:xfrm>
        </p:grpSpPr>
        <p:sp>
          <p:nvSpPr>
            <p:cNvPr id="3" name="Freeform 3"/>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sz="1200"/>
            </a:p>
            <a:p>
              <a:r>
                <a:rPr lang="en-GB" sz="1200"/>
                <a:t>                                            </a:t>
              </a:r>
            </a:p>
            <a:p>
              <a:endParaRPr lang="en-GB" sz="1200"/>
            </a:p>
          </p:txBody>
        </p:sp>
        <p:sp>
          <p:nvSpPr>
            <p:cNvPr id="4" name="TextBox 4"/>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5" name="Group 5"/>
          <p:cNvGrpSpPr/>
          <p:nvPr/>
        </p:nvGrpSpPr>
        <p:grpSpPr>
          <a:xfrm>
            <a:off x="113317" y="5567387"/>
            <a:ext cx="11949417" cy="1139439"/>
            <a:chOff x="0" y="0"/>
            <a:chExt cx="5500729" cy="587602"/>
          </a:xfrm>
        </p:grpSpPr>
        <p:sp>
          <p:nvSpPr>
            <p:cNvPr id="6" name="Freeform 6"/>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sz="1200"/>
            </a:p>
          </p:txBody>
        </p:sp>
        <p:sp>
          <p:nvSpPr>
            <p:cNvPr id="7" name="TextBox 7"/>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8" name="Group 8"/>
          <p:cNvGrpSpPr/>
          <p:nvPr/>
        </p:nvGrpSpPr>
        <p:grpSpPr>
          <a:xfrm>
            <a:off x="103151" y="2769527"/>
            <a:ext cx="11949417" cy="1497162"/>
            <a:chOff x="0" y="0"/>
            <a:chExt cx="5500729" cy="587602"/>
          </a:xfrm>
        </p:grpSpPr>
        <p:sp>
          <p:nvSpPr>
            <p:cNvPr id="9" name="Freeform 9"/>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sz="1200"/>
            </a:p>
          </p:txBody>
        </p:sp>
        <p:sp>
          <p:nvSpPr>
            <p:cNvPr id="10" name="TextBox 10"/>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1" name="Group 11"/>
          <p:cNvGrpSpPr/>
          <p:nvPr/>
        </p:nvGrpSpPr>
        <p:grpSpPr>
          <a:xfrm>
            <a:off x="109618" y="1293246"/>
            <a:ext cx="11949417" cy="1420839"/>
            <a:chOff x="0" y="0"/>
            <a:chExt cx="5500729" cy="587602"/>
          </a:xfrm>
        </p:grpSpPr>
        <p:sp>
          <p:nvSpPr>
            <p:cNvPr id="12" name="Freeform 12"/>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sz="1200"/>
            </a:p>
          </p:txBody>
        </p:sp>
        <p:sp>
          <p:nvSpPr>
            <p:cNvPr id="13" name="TextBox 13"/>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sp>
        <p:nvSpPr>
          <p:cNvPr id="14" name="Freeform 14"/>
          <p:cNvSpPr/>
          <p:nvPr/>
        </p:nvSpPr>
        <p:spPr>
          <a:xfrm>
            <a:off x="325568" y="4487755"/>
            <a:ext cx="1144162" cy="839503"/>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3"/>
            <a:stretch>
              <a:fillRect/>
            </a:stretch>
          </a:blipFill>
        </p:spPr>
        <p:txBody>
          <a:bodyPr/>
          <a:lstStyle/>
          <a:p>
            <a:endParaRPr lang="en-GB" sz="1200"/>
          </a:p>
        </p:txBody>
      </p:sp>
      <p:sp>
        <p:nvSpPr>
          <p:cNvPr id="15" name="Freeform 15"/>
          <p:cNvSpPr/>
          <p:nvPr/>
        </p:nvSpPr>
        <p:spPr>
          <a:xfrm>
            <a:off x="392441" y="5617027"/>
            <a:ext cx="1095045" cy="877355"/>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4"/>
            <a:stretch>
              <a:fillRect/>
            </a:stretch>
          </a:blipFill>
        </p:spPr>
        <p:txBody>
          <a:bodyPr/>
          <a:lstStyle/>
          <a:p>
            <a:endParaRPr lang="en-GB" sz="1200"/>
          </a:p>
        </p:txBody>
      </p:sp>
      <p:sp>
        <p:nvSpPr>
          <p:cNvPr id="16" name="Freeform 16"/>
          <p:cNvSpPr/>
          <p:nvPr/>
        </p:nvSpPr>
        <p:spPr>
          <a:xfrm>
            <a:off x="325186" y="2925284"/>
            <a:ext cx="1093057" cy="922509"/>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5"/>
            <a:stretch>
              <a:fillRect/>
            </a:stretch>
          </a:blipFill>
        </p:spPr>
        <p:txBody>
          <a:bodyPr/>
          <a:lstStyle/>
          <a:p>
            <a:endParaRPr lang="en-GB" sz="1200"/>
          </a:p>
        </p:txBody>
      </p:sp>
      <p:sp>
        <p:nvSpPr>
          <p:cNvPr id="17" name="Freeform 17"/>
          <p:cNvSpPr/>
          <p:nvPr/>
        </p:nvSpPr>
        <p:spPr>
          <a:xfrm>
            <a:off x="97878" y="1320413"/>
            <a:ext cx="1144162" cy="789539"/>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6"/>
            <a:stretch>
              <a:fillRect/>
            </a:stretch>
          </a:blipFill>
        </p:spPr>
        <p:txBody>
          <a:bodyPr/>
          <a:lstStyle/>
          <a:p>
            <a:endParaRPr lang="en-GB" sz="1200"/>
          </a:p>
        </p:txBody>
      </p:sp>
      <p:sp>
        <p:nvSpPr>
          <p:cNvPr id="18" name="Freeform 18"/>
          <p:cNvSpPr/>
          <p:nvPr/>
        </p:nvSpPr>
        <p:spPr>
          <a:xfrm>
            <a:off x="353346" y="550420"/>
            <a:ext cx="774573" cy="465712"/>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19" name="Freeform 19"/>
          <p:cNvSpPr/>
          <p:nvPr/>
        </p:nvSpPr>
        <p:spPr>
          <a:xfrm>
            <a:off x="3702394" y="488193"/>
            <a:ext cx="751839" cy="529107"/>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sz="1200"/>
          </a:p>
        </p:txBody>
      </p:sp>
      <p:sp>
        <p:nvSpPr>
          <p:cNvPr id="20" name="Freeform 20"/>
          <p:cNvSpPr/>
          <p:nvPr/>
        </p:nvSpPr>
        <p:spPr>
          <a:xfrm>
            <a:off x="6079148" y="416115"/>
            <a:ext cx="570257" cy="516795"/>
          </a:xfrm>
          <a:custGeom>
            <a:avLst/>
            <a:gdLst/>
            <a:ahLst/>
            <a:cxnLst/>
            <a:rect l="l" t="t" r="r" b="b"/>
            <a:pathLst>
              <a:path w="855386" h="775193">
                <a:moveTo>
                  <a:pt x="0" y="0"/>
                </a:moveTo>
                <a:lnTo>
                  <a:pt x="855385" y="0"/>
                </a:lnTo>
                <a:lnTo>
                  <a:pt x="855385" y="775194"/>
                </a:lnTo>
                <a:lnTo>
                  <a:pt x="0" y="77519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sz="1200"/>
          </a:p>
        </p:txBody>
      </p:sp>
      <p:grpSp>
        <p:nvGrpSpPr>
          <p:cNvPr id="21" name="Group 21"/>
          <p:cNvGrpSpPr/>
          <p:nvPr/>
        </p:nvGrpSpPr>
        <p:grpSpPr>
          <a:xfrm>
            <a:off x="8361925" y="497069"/>
            <a:ext cx="614042" cy="585259"/>
            <a:chOff x="0" y="0"/>
            <a:chExt cx="812800" cy="774700"/>
          </a:xfrm>
        </p:grpSpPr>
        <p:sp>
          <p:nvSpPr>
            <p:cNvPr id="22" name="Freeform 22"/>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sz="1200"/>
            </a:p>
          </p:txBody>
        </p:sp>
        <p:sp>
          <p:nvSpPr>
            <p:cNvPr id="23" name="TextBox 23"/>
            <p:cNvSpPr txBox="1"/>
            <p:nvPr/>
          </p:nvSpPr>
          <p:spPr>
            <a:xfrm>
              <a:off x="228600" y="228600"/>
              <a:ext cx="355600" cy="381000"/>
            </a:xfrm>
            <a:prstGeom prst="rect">
              <a:avLst/>
            </a:prstGeom>
          </p:spPr>
          <p:txBody>
            <a:bodyPr lIns="33867" tIns="33867" rIns="33867" bIns="33867" rtlCol="0" anchor="ctr"/>
            <a:lstStyle/>
            <a:p>
              <a:pPr algn="ctr">
                <a:lnSpc>
                  <a:spcPts val="1773"/>
                </a:lnSpc>
              </a:pPr>
              <a:endParaRPr sz="1200"/>
            </a:p>
          </p:txBody>
        </p:sp>
      </p:grpSp>
      <p:grpSp>
        <p:nvGrpSpPr>
          <p:cNvPr id="24" name="Group 24"/>
          <p:cNvGrpSpPr/>
          <p:nvPr/>
        </p:nvGrpSpPr>
        <p:grpSpPr>
          <a:xfrm>
            <a:off x="444774" y="98471"/>
            <a:ext cx="11632926" cy="389177"/>
            <a:chOff x="0" y="0"/>
            <a:chExt cx="4595724" cy="153749"/>
          </a:xfrm>
        </p:grpSpPr>
        <p:sp>
          <p:nvSpPr>
            <p:cNvPr id="25" name="Freeform 25"/>
            <p:cNvSpPr/>
            <p:nvPr/>
          </p:nvSpPr>
          <p:spPr>
            <a:xfrm>
              <a:off x="0" y="0"/>
              <a:ext cx="4595724" cy="153749"/>
            </a:xfrm>
            <a:custGeom>
              <a:avLst/>
              <a:gdLst/>
              <a:ahLst/>
              <a:cxnLst/>
              <a:rect l="l" t="t" r="r" b="b"/>
              <a:pathLst>
                <a:path w="4595724" h="153749">
                  <a:moveTo>
                    <a:pt x="22628" y="0"/>
                  </a:moveTo>
                  <a:lnTo>
                    <a:pt x="4573096" y="0"/>
                  </a:lnTo>
                  <a:cubicBezTo>
                    <a:pt x="4579098" y="0"/>
                    <a:pt x="4584853" y="2384"/>
                    <a:pt x="4589097" y="6627"/>
                  </a:cubicBezTo>
                  <a:cubicBezTo>
                    <a:pt x="4593340" y="10871"/>
                    <a:pt x="4595724" y="16626"/>
                    <a:pt x="4595724" y="22628"/>
                  </a:cubicBezTo>
                  <a:lnTo>
                    <a:pt x="4595724" y="131121"/>
                  </a:lnTo>
                  <a:cubicBezTo>
                    <a:pt x="4595724" y="137122"/>
                    <a:pt x="4593340" y="142878"/>
                    <a:pt x="4589097" y="147121"/>
                  </a:cubicBezTo>
                  <a:cubicBezTo>
                    <a:pt x="4584853" y="151365"/>
                    <a:pt x="4579098" y="153749"/>
                    <a:pt x="4573096" y="153749"/>
                  </a:cubicBezTo>
                  <a:lnTo>
                    <a:pt x="22628" y="153749"/>
                  </a:lnTo>
                  <a:cubicBezTo>
                    <a:pt x="16626" y="153749"/>
                    <a:pt x="10871" y="151365"/>
                    <a:pt x="6627" y="147121"/>
                  </a:cubicBezTo>
                  <a:cubicBezTo>
                    <a:pt x="2384" y="142878"/>
                    <a:pt x="0" y="137122"/>
                    <a:pt x="0" y="131121"/>
                  </a:cubicBezTo>
                  <a:lnTo>
                    <a:pt x="0" y="22628"/>
                  </a:lnTo>
                  <a:cubicBezTo>
                    <a:pt x="0" y="16626"/>
                    <a:pt x="2384" y="10871"/>
                    <a:pt x="6627" y="6627"/>
                  </a:cubicBezTo>
                  <a:cubicBezTo>
                    <a:pt x="10871" y="2384"/>
                    <a:pt x="16626" y="0"/>
                    <a:pt x="22628" y="0"/>
                  </a:cubicBezTo>
                  <a:close/>
                </a:path>
              </a:pathLst>
            </a:custGeom>
            <a:solidFill>
              <a:srgbClr val="C1FF72"/>
            </a:solidFill>
            <a:ln w="9525" cap="rnd">
              <a:solidFill>
                <a:srgbClr val="000000"/>
              </a:solidFill>
              <a:prstDash val="solid"/>
              <a:round/>
            </a:ln>
          </p:spPr>
          <p:txBody>
            <a:bodyPr/>
            <a:lstStyle/>
            <a:p>
              <a:endParaRPr lang="en-GB" sz="1200"/>
            </a:p>
          </p:txBody>
        </p:sp>
        <p:sp>
          <p:nvSpPr>
            <p:cNvPr id="26" name="TextBox 26"/>
            <p:cNvSpPr txBox="1"/>
            <p:nvPr/>
          </p:nvSpPr>
          <p:spPr>
            <a:xfrm>
              <a:off x="0" y="-38100"/>
              <a:ext cx="4595724" cy="191849"/>
            </a:xfrm>
            <a:prstGeom prst="rect">
              <a:avLst/>
            </a:prstGeom>
          </p:spPr>
          <p:txBody>
            <a:bodyPr lIns="33867" tIns="33867" rIns="33867" bIns="33867" rtlCol="0" anchor="ctr"/>
            <a:lstStyle/>
            <a:p>
              <a:pPr algn="ctr">
                <a:lnSpc>
                  <a:spcPts val="1773"/>
                </a:lnSpc>
              </a:pPr>
              <a:endParaRPr sz="1200"/>
            </a:p>
          </p:txBody>
        </p:sp>
      </p:grpSp>
      <p:sp>
        <p:nvSpPr>
          <p:cNvPr id="27" name="Freeform 27"/>
          <p:cNvSpPr/>
          <p:nvPr/>
        </p:nvSpPr>
        <p:spPr>
          <a:xfrm>
            <a:off x="11085847" y="545857"/>
            <a:ext cx="773104" cy="645488"/>
          </a:xfrm>
          <a:custGeom>
            <a:avLst/>
            <a:gdLst/>
            <a:ahLst/>
            <a:cxnLst/>
            <a:rect l="l" t="t" r="r" b="b"/>
            <a:pathLst>
              <a:path w="1361831" h="1361831">
                <a:moveTo>
                  <a:pt x="0" y="0"/>
                </a:moveTo>
                <a:lnTo>
                  <a:pt x="1361831" y="0"/>
                </a:lnTo>
                <a:lnTo>
                  <a:pt x="1361831" y="1361832"/>
                </a:lnTo>
                <a:lnTo>
                  <a:pt x="0" y="1361832"/>
                </a:lnTo>
                <a:lnTo>
                  <a:pt x="0" y="0"/>
                </a:lnTo>
                <a:close/>
              </a:path>
            </a:pathLst>
          </a:custGeom>
          <a:blipFill>
            <a:blip r:embed="rId13"/>
            <a:stretch>
              <a:fillRect/>
            </a:stretch>
          </a:blipFill>
        </p:spPr>
        <p:txBody>
          <a:bodyPr/>
          <a:lstStyle/>
          <a:p>
            <a:endParaRPr lang="en-GB" sz="1200"/>
          </a:p>
        </p:txBody>
      </p:sp>
      <p:grpSp>
        <p:nvGrpSpPr>
          <p:cNvPr id="28" name="Group 28"/>
          <p:cNvGrpSpPr/>
          <p:nvPr/>
        </p:nvGrpSpPr>
        <p:grpSpPr>
          <a:xfrm>
            <a:off x="326788" y="5240280"/>
            <a:ext cx="1190669" cy="192256"/>
            <a:chOff x="0" y="0"/>
            <a:chExt cx="470388" cy="75953"/>
          </a:xfrm>
        </p:grpSpPr>
        <p:sp>
          <p:nvSpPr>
            <p:cNvPr id="29" name="Freeform 29"/>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30" name="TextBox 30"/>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31" name="TextBox 31"/>
          <p:cNvSpPr txBox="1"/>
          <p:nvPr/>
        </p:nvSpPr>
        <p:spPr>
          <a:xfrm>
            <a:off x="509283" y="135403"/>
            <a:ext cx="11377917" cy="277320"/>
          </a:xfrm>
          <a:prstGeom prst="rect">
            <a:avLst/>
          </a:prstGeom>
        </p:spPr>
        <p:txBody>
          <a:bodyPr lIns="0" tIns="0" rIns="0" bIns="0" rtlCol="0" anchor="t">
            <a:spAutoFit/>
          </a:bodyPr>
          <a:lstStyle/>
          <a:p>
            <a:pPr algn="ctr">
              <a:lnSpc>
                <a:spcPts val="2319"/>
              </a:lnSpc>
              <a:spcBef>
                <a:spcPct val="0"/>
              </a:spcBef>
            </a:pP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Tymor</a:t>
            </a:r>
            <a:r>
              <a:rPr lang="en-US" sz="1650" dirty="0">
                <a:solidFill>
                  <a:srgbClr val="000000"/>
                </a:solidFill>
                <a:latin typeface="Coming Soon"/>
                <a:ea typeface="Coming Soon"/>
                <a:cs typeface="Coming Soon"/>
                <a:sym typeface="Coming Soon"/>
              </a:rPr>
              <a:t> yr Hydref 2025 / Autumn Term 2025  - Cam </a:t>
            </a:r>
            <a:r>
              <a:rPr lang="en-US" sz="1650" dirty="0" err="1">
                <a:solidFill>
                  <a:srgbClr val="000000"/>
                </a:solidFill>
                <a:latin typeface="Coming Soon"/>
                <a:ea typeface="Coming Soon"/>
                <a:cs typeface="Coming Soon"/>
                <a:sym typeface="Coming Soon"/>
              </a:rPr>
              <a:t>Cynnydd</a:t>
            </a:r>
            <a:r>
              <a:rPr lang="en-US" sz="1650" dirty="0">
                <a:solidFill>
                  <a:srgbClr val="000000"/>
                </a:solidFill>
                <a:latin typeface="Coming Soon"/>
                <a:ea typeface="Coming Soon"/>
                <a:cs typeface="Coming Soon"/>
                <a:sym typeface="Coming Soon"/>
              </a:rPr>
              <a:t>/Progression Step 3 Thema/Theme –  Myfi </a:t>
            </a:r>
            <a:r>
              <a:rPr lang="en-US" sz="1650" dirty="0" err="1">
                <a:solidFill>
                  <a:srgbClr val="000000"/>
                </a:solidFill>
                <a:latin typeface="Coming Soon"/>
                <a:ea typeface="Coming Soon"/>
                <a:cs typeface="Coming Soon"/>
                <a:sym typeface="Coming Soon"/>
              </a:rPr>
              <a:t>yn</a:t>
            </a:r>
            <a:r>
              <a:rPr lang="en-US" sz="1650" dirty="0">
                <a:solidFill>
                  <a:srgbClr val="000000"/>
                </a:solidFill>
                <a:latin typeface="Coming Soon"/>
                <a:ea typeface="Coming Soon"/>
                <a:cs typeface="Coming Soon"/>
                <a:sym typeface="Coming Soon"/>
              </a:rPr>
              <a:t> y </a:t>
            </a:r>
            <a:r>
              <a:rPr lang="en-US" sz="1650" dirty="0" err="1">
                <a:solidFill>
                  <a:srgbClr val="000000"/>
                </a:solidFill>
                <a:latin typeface="Coming Soon"/>
                <a:ea typeface="Coming Soon"/>
                <a:cs typeface="Coming Soon"/>
                <a:sym typeface="Coming Soon"/>
              </a:rPr>
              <a:t>Byd</a:t>
            </a: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Aarwain</a:t>
            </a:r>
            <a:r>
              <a:rPr lang="en-US" sz="1650" dirty="0">
                <a:solidFill>
                  <a:srgbClr val="000000"/>
                </a:solidFill>
                <a:latin typeface="Coming Soon"/>
                <a:ea typeface="Coming Soon"/>
                <a:cs typeface="Coming Soon"/>
                <a:sym typeface="Coming Soon"/>
              </a:rPr>
              <a:t> y </a:t>
            </a:r>
            <a:r>
              <a:rPr lang="en-US" sz="1650" dirty="0" err="1">
                <a:solidFill>
                  <a:srgbClr val="000000"/>
                </a:solidFill>
                <a:latin typeface="Coming Soon"/>
                <a:ea typeface="Coming Soon"/>
                <a:cs typeface="Coming Soon"/>
                <a:sym typeface="Coming Soon"/>
              </a:rPr>
              <a:t>ffordd</a:t>
            </a:r>
            <a:endParaRPr lang="en-US" sz="1657" dirty="0" err="1">
              <a:solidFill>
                <a:srgbClr val="000000"/>
              </a:solidFill>
              <a:latin typeface="Coming Soon"/>
              <a:ea typeface="Coming Soon"/>
              <a:cs typeface="Coming Soon"/>
              <a:sym typeface="Coming Soon"/>
            </a:endParaRPr>
          </a:p>
        </p:txBody>
      </p:sp>
      <p:sp>
        <p:nvSpPr>
          <p:cNvPr id="32" name="TextBox 32"/>
          <p:cNvSpPr txBox="1"/>
          <p:nvPr/>
        </p:nvSpPr>
        <p:spPr>
          <a:xfrm>
            <a:off x="1210089" y="558446"/>
            <a:ext cx="2483427" cy="416076"/>
          </a:xfrm>
          <a:prstGeom prst="rect">
            <a:avLst/>
          </a:prstGeom>
        </p:spPr>
        <p:txBody>
          <a:bodyPr lIns="0" tIns="0" rIns="0" bIns="0" rtlCol="0" anchor="t">
            <a:spAutoFit/>
          </a:bodyPr>
          <a:lstStyle/>
          <a:p>
            <a:pPr algn="ctr">
              <a:lnSpc>
                <a:spcPts val="1660"/>
              </a:lnSpc>
            </a:pPr>
            <a:r>
              <a:rPr lang="en-US" sz="1185">
                <a:solidFill>
                  <a:srgbClr val="000000"/>
                </a:solidFill>
                <a:latin typeface="Coming Soon"/>
                <a:ea typeface="Coming Soon"/>
                <a:cs typeface="Coming Soon"/>
                <a:sym typeface="Coming Soon"/>
              </a:rPr>
              <a:t>Beth </a:t>
            </a:r>
            <a:r>
              <a:rPr lang="en-US" sz="1185" err="1">
                <a:solidFill>
                  <a:srgbClr val="000000"/>
                </a:solidFill>
                <a:latin typeface="Coming Soon"/>
                <a:ea typeface="Coming Soon"/>
                <a:cs typeface="Coming Soon"/>
                <a:sym typeface="Coming Soon"/>
              </a:rPr>
              <a:t>ydych</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chi’n</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ei</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wybod</a:t>
            </a:r>
            <a:r>
              <a:rPr lang="en-US" sz="1185">
                <a:solidFill>
                  <a:srgbClr val="000000"/>
                </a:solidFill>
                <a:latin typeface="Coming Soon"/>
                <a:ea typeface="Coming Soon"/>
                <a:cs typeface="Coming Soon"/>
                <a:sym typeface="Coming Soon"/>
              </a:rPr>
              <a:t>/</a:t>
            </a:r>
            <a:r>
              <a:rPr lang="en-US" sz="1185" err="1">
                <a:solidFill>
                  <a:srgbClr val="000000"/>
                </a:solidFill>
                <a:latin typeface="Coming Soon"/>
                <a:ea typeface="Coming Soon"/>
                <a:cs typeface="Coming Soon"/>
                <a:sym typeface="Coming Soon"/>
              </a:rPr>
              <a:t>meddwl</a:t>
            </a:r>
            <a:r>
              <a:rPr lang="en-US" sz="1185">
                <a:solidFill>
                  <a:srgbClr val="000000"/>
                </a:solidFill>
                <a:latin typeface="Coming Soon"/>
                <a:ea typeface="Coming Soon"/>
                <a:cs typeface="Coming Soon"/>
                <a:sym typeface="Coming Soon"/>
              </a:rPr>
              <a:t>?</a:t>
            </a:r>
          </a:p>
          <a:p>
            <a:pPr algn="ctr">
              <a:lnSpc>
                <a:spcPts val="1660"/>
              </a:lnSpc>
              <a:spcBef>
                <a:spcPct val="0"/>
              </a:spcBef>
            </a:pPr>
            <a:r>
              <a:rPr lang="en-US" sz="1185">
                <a:solidFill>
                  <a:srgbClr val="000000"/>
                </a:solidFill>
                <a:latin typeface="Coming Soon"/>
                <a:ea typeface="Coming Soon"/>
                <a:cs typeface="Coming Soon"/>
                <a:sym typeface="Coming Soon"/>
              </a:rPr>
              <a:t>What do you think/know?</a:t>
            </a:r>
          </a:p>
        </p:txBody>
      </p:sp>
      <p:sp>
        <p:nvSpPr>
          <p:cNvPr id="33" name="TextBox 33"/>
          <p:cNvSpPr txBox="1"/>
          <p:nvPr/>
        </p:nvSpPr>
        <p:spPr>
          <a:xfrm>
            <a:off x="4527905" y="478210"/>
            <a:ext cx="1468692" cy="560603"/>
          </a:xfrm>
          <a:prstGeom prst="rect">
            <a:avLst/>
          </a:prstGeom>
        </p:spPr>
        <p:txBody>
          <a:bodyPr lIns="0" tIns="0" rIns="0" bIns="0" rtlCol="0" anchor="t">
            <a:spAutoFit/>
          </a:bodyPr>
          <a:lstStyle/>
          <a:p>
            <a:pPr algn="ctr">
              <a:lnSpc>
                <a:spcPts val="1517"/>
              </a:lnSpc>
              <a:spcBef>
                <a:spcPct val="0"/>
              </a:spcBef>
            </a:pPr>
            <a:r>
              <a:rPr lang="en-US" sz="1083">
                <a:solidFill>
                  <a:srgbClr val="000000"/>
                </a:solidFill>
                <a:latin typeface="Coming Soon"/>
                <a:ea typeface="Coming Soon"/>
                <a:cs typeface="Coming Soon"/>
                <a:sym typeface="Coming Soon"/>
              </a:rPr>
              <a:t>Beth ydych chi’n gweld?What do you see?</a:t>
            </a:r>
          </a:p>
        </p:txBody>
      </p:sp>
      <p:sp>
        <p:nvSpPr>
          <p:cNvPr id="34" name="TextBox 34"/>
          <p:cNvSpPr txBox="1"/>
          <p:nvPr/>
        </p:nvSpPr>
        <p:spPr>
          <a:xfrm>
            <a:off x="6731954" y="503293"/>
            <a:ext cx="1538542" cy="397545"/>
          </a:xfrm>
          <a:prstGeom prst="rect">
            <a:avLst/>
          </a:prstGeom>
        </p:spPr>
        <p:txBody>
          <a:bodyPr lIns="0" tIns="0" rIns="0" bIns="0" rtlCol="0" anchor="t">
            <a:spAutoFit/>
          </a:bodyPr>
          <a:lstStyle/>
          <a:p>
            <a:pPr algn="ctr">
              <a:lnSpc>
                <a:spcPts val="1589"/>
              </a:lnSpc>
              <a:spcBef>
                <a:spcPct val="0"/>
              </a:spcBef>
            </a:pPr>
            <a:r>
              <a:rPr lang="en-US" sz="1135">
                <a:solidFill>
                  <a:srgbClr val="000000"/>
                </a:solidFill>
                <a:latin typeface="Coming Soon"/>
                <a:ea typeface="Coming Soon"/>
                <a:cs typeface="Coming Soon"/>
                <a:sym typeface="Coming Soon"/>
              </a:rPr>
              <a:t>Sut </a:t>
            </a:r>
            <a:r>
              <a:rPr lang="en-US" sz="1135" err="1">
                <a:solidFill>
                  <a:srgbClr val="000000"/>
                </a:solidFill>
                <a:latin typeface="Coming Soon"/>
                <a:ea typeface="Coming Soon"/>
                <a:cs typeface="Coming Soon"/>
                <a:sym typeface="Coming Soon"/>
              </a:rPr>
              <a:t>ydych</a:t>
            </a:r>
            <a:r>
              <a:rPr lang="en-US" sz="1135">
                <a:solidFill>
                  <a:srgbClr val="000000"/>
                </a:solidFill>
                <a:latin typeface="Coming Soon"/>
                <a:ea typeface="Coming Soon"/>
                <a:cs typeface="Coming Soon"/>
                <a:sym typeface="Coming Soon"/>
              </a:rPr>
              <a:t> </a:t>
            </a:r>
            <a:r>
              <a:rPr lang="en-US" sz="1135" err="1">
                <a:solidFill>
                  <a:srgbClr val="000000"/>
                </a:solidFill>
                <a:latin typeface="Coming Soon"/>
                <a:ea typeface="Coming Soon"/>
                <a:cs typeface="Coming Soon"/>
                <a:sym typeface="Coming Soon"/>
              </a:rPr>
              <a:t>chi’n</a:t>
            </a:r>
            <a:r>
              <a:rPr lang="en-US" sz="1135">
                <a:solidFill>
                  <a:srgbClr val="000000"/>
                </a:solidFill>
                <a:latin typeface="Coming Soon"/>
                <a:ea typeface="Coming Soon"/>
                <a:cs typeface="Coming Soon"/>
                <a:sym typeface="Coming Soon"/>
              </a:rPr>
              <a:t> </a:t>
            </a:r>
            <a:r>
              <a:rPr lang="en-US" sz="1135" err="1">
                <a:solidFill>
                  <a:srgbClr val="000000"/>
                </a:solidFill>
                <a:latin typeface="Coming Soon"/>
                <a:ea typeface="Coming Soon"/>
                <a:cs typeface="Coming Soon"/>
                <a:sym typeface="Coming Soon"/>
              </a:rPr>
              <a:t>teimlo</a:t>
            </a:r>
            <a:r>
              <a:rPr lang="en-US" sz="1135">
                <a:solidFill>
                  <a:srgbClr val="000000"/>
                </a:solidFill>
                <a:latin typeface="Coming Soon"/>
                <a:ea typeface="Coming Soon"/>
                <a:cs typeface="Coming Soon"/>
                <a:sym typeface="Coming Soon"/>
              </a:rPr>
              <a:t>? How do you feel?</a:t>
            </a:r>
          </a:p>
        </p:txBody>
      </p:sp>
      <p:sp>
        <p:nvSpPr>
          <p:cNvPr id="35" name="TextBox 35"/>
          <p:cNvSpPr txBox="1"/>
          <p:nvPr/>
        </p:nvSpPr>
        <p:spPr>
          <a:xfrm>
            <a:off x="9049639" y="614241"/>
            <a:ext cx="1761885" cy="392608"/>
          </a:xfrm>
          <a:prstGeom prst="rect">
            <a:avLst/>
          </a:prstGeom>
        </p:spPr>
        <p:txBody>
          <a:bodyPr lIns="0" tIns="0" rIns="0" bIns="0" rtlCol="0" anchor="t">
            <a:spAutoFit/>
          </a:bodyPr>
          <a:lstStyle/>
          <a:p>
            <a:pPr algn="ctr">
              <a:lnSpc>
                <a:spcPts val="1611"/>
              </a:lnSpc>
              <a:spcBef>
                <a:spcPct val="0"/>
              </a:spcBef>
            </a:pPr>
            <a:r>
              <a:rPr lang="en-US" sz="1150">
                <a:solidFill>
                  <a:srgbClr val="000000"/>
                </a:solidFill>
                <a:latin typeface="Coming Soon"/>
                <a:ea typeface="Coming Soon"/>
                <a:cs typeface="Coming Soon"/>
                <a:sym typeface="Coming Soon"/>
              </a:rPr>
              <a:t>Beth </a:t>
            </a:r>
            <a:r>
              <a:rPr lang="en-US" sz="1150" err="1">
                <a:solidFill>
                  <a:srgbClr val="000000"/>
                </a:solidFill>
                <a:latin typeface="Coming Soon"/>
                <a:ea typeface="Coming Soon"/>
                <a:cs typeface="Coming Soon"/>
                <a:sym typeface="Coming Soon"/>
              </a:rPr>
              <a:t>yw</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eich</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dymuniad</a:t>
            </a:r>
            <a:r>
              <a:rPr lang="en-US" sz="1150">
                <a:solidFill>
                  <a:srgbClr val="000000"/>
                </a:solidFill>
                <a:latin typeface="Coming Soon"/>
                <a:ea typeface="Coming Soon"/>
                <a:cs typeface="Coming Soon"/>
                <a:sym typeface="Coming Soon"/>
              </a:rPr>
              <a:t>? What is your wish?</a:t>
            </a:r>
          </a:p>
        </p:txBody>
      </p:sp>
      <p:sp>
        <p:nvSpPr>
          <p:cNvPr id="36" name="TextBox 36"/>
          <p:cNvSpPr txBox="1"/>
          <p:nvPr/>
        </p:nvSpPr>
        <p:spPr>
          <a:xfrm>
            <a:off x="111109" y="978907"/>
            <a:ext cx="11731384" cy="572593"/>
          </a:xfrm>
          <a:prstGeom prst="rect">
            <a:avLst/>
          </a:prstGeom>
        </p:spPr>
        <p:txBody>
          <a:bodyPr wrap="square" lIns="0" tIns="0" rIns="0" bIns="0" rtlCol="0" anchor="t">
            <a:spAutoFit/>
          </a:bodyPr>
          <a:lstStyle/>
          <a:p>
            <a:pPr algn="ctr">
              <a:lnSpc>
                <a:spcPts val="2333"/>
              </a:lnSpc>
              <a:spcBef>
                <a:spcPct val="0"/>
              </a:spcBef>
            </a:pPr>
            <a:r>
              <a:rPr lang="en-US" sz="1650" u="sng" dirty="0">
                <a:solidFill>
                  <a:srgbClr val="000000"/>
                </a:solidFill>
                <a:latin typeface="Coming Soon"/>
                <a:ea typeface="Coming Soon"/>
                <a:cs typeface="Coming Soon"/>
                <a:sym typeface="Coming Soon"/>
              </a:rPr>
              <a:t>Ein </a:t>
            </a:r>
            <a:r>
              <a:rPr lang="en-US" sz="1650" u="sng" dirty="0" err="1">
                <a:solidFill>
                  <a:srgbClr val="000000"/>
                </a:solidFill>
                <a:latin typeface="Coming Soon"/>
                <a:ea typeface="Coming Soon"/>
                <a:cs typeface="Coming Soon"/>
                <a:sym typeface="Coming Soon"/>
              </a:rPr>
              <a:t>Cwestiwn</a:t>
            </a:r>
            <a:r>
              <a:rPr lang="en-US" sz="1650" u="sng" dirty="0">
                <a:solidFill>
                  <a:srgbClr val="000000"/>
                </a:solidFill>
                <a:latin typeface="Coming Soon"/>
                <a:ea typeface="Coming Soon"/>
                <a:cs typeface="Coming Soon"/>
                <a:sym typeface="Coming Soon"/>
              </a:rPr>
              <a:t> Mawr / Our Big Question:</a:t>
            </a:r>
            <a:r>
              <a:rPr lang="en-US" sz="1650" u="sng" dirty="0">
                <a:solidFill>
                  <a:srgbClr val="000000"/>
                </a:solidFill>
                <a:highlight>
                  <a:srgbClr val="FFFF00"/>
                </a:highlight>
                <a:latin typeface="Coming Soon"/>
                <a:ea typeface="Coming Soon"/>
                <a:cs typeface="Coming Soon"/>
                <a:sym typeface="Coming Soon"/>
              </a:rPr>
              <a:t> Pa mor deg </a:t>
            </a:r>
            <a:r>
              <a:rPr lang="en-US" sz="1650" u="sng" dirty="0" err="1">
                <a:solidFill>
                  <a:srgbClr val="000000"/>
                </a:solidFill>
                <a:highlight>
                  <a:srgbClr val="FFFF00"/>
                </a:highlight>
                <a:latin typeface="Coming Soon"/>
                <a:ea typeface="Coming Soon"/>
                <a:cs typeface="Coming Soon"/>
                <a:sym typeface="Coming Soon"/>
              </a:rPr>
              <a:t>yw</a:t>
            </a:r>
            <a:r>
              <a:rPr lang="en-US" sz="1650" u="sng" dirty="0">
                <a:solidFill>
                  <a:srgbClr val="000000"/>
                </a:solidFill>
                <a:highlight>
                  <a:srgbClr val="FFFF00"/>
                </a:highlight>
                <a:latin typeface="Coming Soon"/>
                <a:ea typeface="Coming Soon"/>
                <a:cs typeface="Coming Soon"/>
                <a:sym typeface="Coming Soon"/>
              </a:rPr>
              <a:t> </a:t>
            </a:r>
            <a:r>
              <a:rPr lang="en-US" sz="1650" u="sng" dirty="0" err="1">
                <a:solidFill>
                  <a:srgbClr val="000000"/>
                </a:solidFill>
                <a:highlight>
                  <a:srgbClr val="FFFF00"/>
                </a:highlight>
                <a:latin typeface="Coming Soon"/>
                <a:ea typeface="Coming Soon"/>
                <a:cs typeface="Coming Soon"/>
                <a:sym typeface="Coming Soon"/>
              </a:rPr>
              <a:t>ein</a:t>
            </a:r>
            <a:r>
              <a:rPr lang="en-US" sz="1650" u="sng" dirty="0">
                <a:solidFill>
                  <a:srgbClr val="000000"/>
                </a:solidFill>
                <a:highlight>
                  <a:srgbClr val="FFFF00"/>
                </a:highlight>
                <a:latin typeface="Coming Soon"/>
                <a:ea typeface="Coming Soon"/>
                <a:cs typeface="Coming Soon"/>
                <a:sym typeface="Coming Soon"/>
              </a:rPr>
              <a:t> </a:t>
            </a:r>
            <a:r>
              <a:rPr lang="en-US" sz="1650" u="sng" dirty="0" err="1">
                <a:solidFill>
                  <a:srgbClr val="000000"/>
                </a:solidFill>
                <a:highlight>
                  <a:srgbClr val="FFFF00"/>
                </a:highlight>
                <a:latin typeface="Coming Soon"/>
                <a:ea typeface="Coming Soon"/>
                <a:cs typeface="Coming Soon"/>
                <a:sym typeface="Coming Soon"/>
              </a:rPr>
              <a:t>byd</a:t>
            </a:r>
            <a:r>
              <a:rPr lang="en-US" sz="1650" u="sng" dirty="0">
                <a:solidFill>
                  <a:srgbClr val="000000"/>
                </a:solidFill>
                <a:highlight>
                  <a:srgbClr val="FFFF00"/>
                </a:highlight>
                <a:latin typeface="Coming Soon"/>
                <a:ea typeface="Coming Soon"/>
                <a:cs typeface="Coming Soon"/>
                <a:sym typeface="Coming Soon"/>
              </a:rPr>
              <a:t> </a:t>
            </a:r>
            <a:r>
              <a:rPr lang="en-US" sz="1650" u="sng" dirty="0" err="1">
                <a:solidFill>
                  <a:srgbClr val="000000"/>
                </a:solidFill>
                <a:highlight>
                  <a:srgbClr val="FFFF00"/>
                </a:highlight>
                <a:latin typeface="Coming Soon"/>
                <a:ea typeface="Coming Soon"/>
                <a:cs typeface="Coming Soon"/>
                <a:sym typeface="Coming Soon"/>
              </a:rPr>
              <a:t>a'n</a:t>
            </a:r>
            <a:r>
              <a:rPr lang="en-US" sz="1650" u="sng" dirty="0">
                <a:solidFill>
                  <a:srgbClr val="000000"/>
                </a:solidFill>
                <a:highlight>
                  <a:srgbClr val="FFFF00"/>
                </a:highlight>
                <a:latin typeface="Coming Soon"/>
                <a:ea typeface="Coming Soon"/>
                <a:cs typeface="Coming Soon"/>
                <a:sym typeface="Coming Soon"/>
              </a:rPr>
              <a:t> </a:t>
            </a:r>
            <a:r>
              <a:rPr lang="en-US" sz="1650" u="sng" dirty="0" err="1">
                <a:solidFill>
                  <a:srgbClr val="000000"/>
                </a:solidFill>
                <a:highlight>
                  <a:srgbClr val="FFFF00"/>
                </a:highlight>
                <a:latin typeface="Coming Soon"/>
                <a:ea typeface="Coming Soon"/>
                <a:cs typeface="Coming Soon"/>
                <a:sym typeface="Coming Soon"/>
              </a:rPr>
              <a:t>cymunedau</a:t>
            </a:r>
            <a:r>
              <a:rPr lang="en-US" sz="1650" u="sng" dirty="0">
                <a:solidFill>
                  <a:srgbClr val="000000"/>
                </a:solidFill>
                <a:highlight>
                  <a:srgbClr val="FFFF00"/>
                </a:highlight>
                <a:latin typeface="Coming Soon"/>
                <a:ea typeface="Coming Soon"/>
                <a:cs typeface="Coming Soon"/>
                <a:sym typeface="Coming Soon"/>
              </a:rPr>
              <a:t>?</a:t>
            </a:r>
            <a:endParaRPr lang="en-US" sz="1666" u="sng" dirty="0">
              <a:solidFill>
                <a:srgbClr val="000000"/>
              </a:solidFill>
              <a:highlight>
                <a:srgbClr val="FFFF00"/>
              </a:highlight>
              <a:latin typeface="Coming Soon"/>
              <a:ea typeface="Coming Soon"/>
              <a:cs typeface="Coming Soon"/>
              <a:sym typeface="Coming Soon"/>
            </a:endParaRPr>
          </a:p>
          <a:p>
            <a:pPr algn="ctr">
              <a:lnSpc>
                <a:spcPts val="2333"/>
              </a:lnSpc>
              <a:spcBef>
                <a:spcPct val="0"/>
              </a:spcBef>
            </a:pPr>
            <a:endParaRPr lang="en-US" sz="1666" u="sng" dirty="0">
              <a:solidFill>
                <a:srgbClr val="000000"/>
              </a:solidFill>
              <a:latin typeface="Coming Soon"/>
              <a:ea typeface="Coming Soon"/>
              <a:cs typeface="Coming Soon"/>
              <a:sym typeface="Coming Soon"/>
            </a:endParaRPr>
          </a:p>
        </p:txBody>
      </p:sp>
      <p:sp>
        <p:nvSpPr>
          <p:cNvPr id="37" name="TextBox 37"/>
          <p:cNvSpPr txBox="1"/>
          <p:nvPr/>
        </p:nvSpPr>
        <p:spPr>
          <a:xfrm>
            <a:off x="1213876" y="4390932"/>
            <a:ext cx="4198583" cy="198068"/>
          </a:xfrm>
          <a:prstGeom prst="rect">
            <a:avLst/>
          </a:prstGeom>
        </p:spPr>
        <p:txBody>
          <a:bodyPr lIns="0" tIns="0" rIns="0" bIns="0" rtlCol="0" anchor="t">
            <a:spAutoFit/>
          </a:bodyPr>
          <a:lstStyle/>
          <a:p>
            <a:pPr algn="ctr">
              <a:lnSpc>
                <a:spcPts val="1660"/>
              </a:lnSpc>
              <a:spcBef>
                <a:spcPct val="0"/>
              </a:spcBef>
            </a:pPr>
            <a:r>
              <a:rPr lang="en-US" sz="1185" u="sng" err="1">
                <a:solidFill>
                  <a:srgbClr val="000000"/>
                </a:solidFill>
                <a:latin typeface="Coming Soon"/>
                <a:ea typeface="Coming Soon"/>
                <a:cs typeface="Coming Soon"/>
                <a:sym typeface="Coming Soon"/>
              </a:rPr>
              <a:t>Datganiadau</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o’r</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hyn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sy’n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bwysig</a:t>
            </a:r>
            <a:r>
              <a:rPr lang="en-US" sz="1185" u="sng">
                <a:solidFill>
                  <a:srgbClr val="000000"/>
                </a:solidFill>
                <a:latin typeface="Coming Soon"/>
                <a:ea typeface="Coming Soon"/>
                <a:cs typeface="Coming Soon"/>
                <a:sym typeface="Coming Soon"/>
              </a:rPr>
              <a:t> / What Matter Statements</a:t>
            </a:r>
          </a:p>
        </p:txBody>
      </p:sp>
      <p:sp>
        <p:nvSpPr>
          <p:cNvPr id="38" name="TextBox 38"/>
          <p:cNvSpPr txBox="1"/>
          <p:nvPr/>
        </p:nvSpPr>
        <p:spPr>
          <a:xfrm>
            <a:off x="1216703" y="5568626"/>
            <a:ext cx="4198583" cy="198068"/>
          </a:xfrm>
          <a:prstGeom prst="rect">
            <a:avLst/>
          </a:prstGeom>
        </p:spPr>
        <p:txBody>
          <a:bodyPr lIns="0" tIns="0" rIns="0" bIns="0" rtlCol="0" anchor="t">
            <a:spAutoFit/>
          </a:bodyPr>
          <a:lstStyle/>
          <a:p>
            <a:pPr algn="ctr">
              <a:lnSpc>
                <a:spcPts val="1660"/>
              </a:lnSpc>
              <a:spcBef>
                <a:spcPct val="0"/>
              </a:spcBef>
            </a:pPr>
            <a:r>
              <a:rPr lang="en-US" sz="1185" u="sng" err="1">
                <a:solidFill>
                  <a:srgbClr val="000000"/>
                </a:solidFill>
                <a:latin typeface="Coming Soon"/>
                <a:ea typeface="Coming Soon"/>
                <a:cs typeface="Coming Soon"/>
                <a:sym typeface="Coming Soon"/>
              </a:rPr>
              <a:t>Datganiadau</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o’r</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hyn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sy’n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bwysig</a:t>
            </a:r>
            <a:r>
              <a:rPr lang="en-US" sz="1185" u="sng">
                <a:solidFill>
                  <a:srgbClr val="000000"/>
                </a:solidFill>
                <a:latin typeface="Coming Soon"/>
                <a:ea typeface="Coming Soon"/>
                <a:cs typeface="Coming Soon"/>
                <a:sym typeface="Coming Soon"/>
              </a:rPr>
              <a:t> / What Matter Statements</a:t>
            </a:r>
          </a:p>
        </p:txBody>
      </p:sp>
      <p:sp>
        <p:nvSpPr>
          <p:cNvPr id="39" name="TextBox 39"/>
          <p:cNvSpPr txBox="1"/>
          <p:nvPr/>
        </p:nvSpPr>
        <p:spPr>
          <a:xfrm>
            <a:off x="1509300" y="3096206"/>
            <a:ext cx="10485083" cy="5342296"/>
          </a:xfrm>
          <a:prstGeom prst="rect">
            <a:avLst/>
          </a:prstGeom>
        </p:spPr>
        <p:txBody>
          <a:bodyPr wrap="square" lIns="0" tIns="0" rIns="0" bIns="0" rtlCol="0" anchor="t">
            <a:spAutoFit/>
          </a:bodyPr>
          <a:lstStyle/>
          <a:p>
            <a:pPr algn="ctr"/>
            <a:r>
              <a:rPr lang="en-US" sz="1150" u="sng" dirty="0" err="1">
                <a:solidFill>
                  <a:srgbClr val="000000"/>
                </a:solidFill>
                <a:latin typeface="Coming Soon"/>
                <a:ea typeface="Coming Soon"/>
                <a:cs typeface="Coming Soon"/>
                <a:sym typeface="Coming Soon"/>
              </a:rPr>
              <a:t>Datganiadau</a:t>
            </a:r>
            <a:r>
              <a:rPr lang="en-US" sz="1150" u="sng" dirty="0">
                <a:solidFill>
                  <a:srgbClr val="000000"/>
                </a:solidFill>
                <a:latin typeface="Coming Soon"/>
                <a:ea typeface="Coming Soon"/>
                <a:cs typeface="Coming Soon"/>
                <a:sym typeface="Coming Soon"/>
              </a:rPr>
              <a:t> </a:t>
            </a:r>
            <a:r>
              <a:rPr lang="en-US" sz="1150" u="sng" dirty="0" err="1">
                <a:solidFill>
                  <a:srgbClr val="000000"/>
                </a:solidFill>
                <a:latin typeface="Coming Soon"/>
                <a:ea typeface="Coming Soon"/>
                <a:cs typeface="Coming Soon"/>
                <a:sym typeface="Coming Soon"/>
              </a:rPr>
              <a:t>o’r</a:t>
            </a:r>
            <a:r>
              <a:rPr lang="en-US" sz="1150" u="sng" dirty="0">
                <a:solidFill>
                  <a:srgbClr val="000000"/>
                </a:solidFill>
                <a:latin typeface="Coming Soon"/>
                <a:ea typeface="Coming Soon"/>
                <a:cs typeface="Coming Soon"/>
                <a:sym typeface="Coming Soon"/>
              </a:rPr>
              <a:t> </a:t>
            </a:r>
            <a:r>
              <a:rPr lang="en-US" sz="1150" u="sng" dirty="0" err="1">
                <a:solidFill>
                  <a:srgbClr val="000000"/>
                </a:solidFill>
                <a:latin typeface="Coming Soon"/>
                <a:ea typeface="Coming Soon"/>
                <a:cs typeface="Coming Soon"/>
                <a:sym typeface="Coming Soon"/>
              </a:rPr>
              <a:t>hyn</a:t>
            </a:r>
            <a:r>
              <a:rPr lang="en-US" sz="1150" u="sng" dirty="0">
                <a:solidFill>
                  <a:srgbClr val="000000"/>
                </a:solidFill>
                <a:latin typeface="Coming Soon"/>
                <a:ea typeface="Coming Soon"/>
                <a:cs typeface="Coming Soon"/>
                <a:sym typeface="Coming Soon"/>
              </a:rPr>
              <a:t> </a:t>
            </a:r>
            <a:r>
              <a:rPr lang="en-US" sz="1150" u="sng" dirty="0" err="1">
                <a:solidFill>
                  <a:srgbClr val="000000"/>
                </a:solidFill>
                <a:latin typeface="Coming Soon"/>
                <a:ea typeface="Coming Soon"/>
                <a:cs typeface="Coming Soon"/>
                <a:sym typeface="Coming Soon"/>
              </a:rPr>
              <a:t>sy’n</a:t>
            </a:r>
            <a:r>
              <a:rPr lang="en-US" sz="1150" u="sng" dirty="0">
                <a:solidFill>
                  <a:srgbClr val="000000"/>
                </a:solidFill>
                <a:latin typeface="Coming Soon"/>
                <a:ea typeface="Coming Soon"/>
                <a:cs typeface="Coming Soon"/>
                <a:sym typeface="Coming Soon"/>
              </a:rPr>
              <a:t> </a:t>
            </a:r>
            <a:r>
              <a:rPr lang="en-US" sz="1150" u="sng" dirty="0" err="1">
                <a:solidFill>
                  <a:srgbClr val="000000"/>
                </a:solidFill>
                <a:latin typeface="Coming Soon"/>
                <a:ea typeface="Coming Soon"/>
                <a:cs typeface="Coming Soon"/>
                <a:sym typeface="Coming Soon"/>
              </a:rPr>
              <a:t>bwysig</a:t>
            </a:r>
            <a:r>
              <a:rPr lang="en-US" sz="1150" u="sng" dirty="0">
                <a:solidFill>
                  <a:srgbClr val="000000"/>
                </a:solidFill>
                <a:latin typeface="Coming Soon"/>
                <a:ea typeface="Coming Soon"/>
                <a:cs typeface="Coming Soon"/>
                <a:sym typeface="Coming Soon"/>
              </a:rPr>
              <a:t> / What Matter Statements </a:t>
            </a:r>
            <a:endParaRPr lang="en-US" sz="1150" dirty="0">
              <a:solidFill>
                <a:srgbClr val="000000"/>
              </a:solidFill>
              <a:latin typeface="Aptos"/>
              <a:ea typeface="Coming Soon"/>
              <a:cs typeface="Coming Soon"/>
            </a:endParaRPr>
          </a:p>
          <a:p>
            <a:pPr algn="ctr"/>
            <a:r>
              <a:rPr lang="en-US" sz="1150" dirty="0">
                <a:solidFill>
                  <a:srgbClr val="000000"/>
                </a:solidFill>
                <a:ea typeface="+mn-lt"/>
                <a:cs typeface="+mn-lt"/>
                <a:sym typeface="Coming Soon"/>
              </a:rPr>
              <a:t>Bydd y plant yn ymchwilio i sut </a:t>
            </a:r>
            <a:r>
              <a:rPr lang="en-US" sz="1150" dirty="0" err="1">
                <a:solidFill>
                  <a:srgbClr val="000000"/>
                </a:solidFill>
                <a:ea typeface="+mn-lt"/>
                <a:cs typeface="+mn-lt"/>
                <a:sym typeface="Coming Soon"/>
              </a:rPr>
              <a:t>mae’r</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ardal</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leol</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wedi</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newid</a:t>
            </a:r>
            <a:r>
              <a:rPr lang="en-US" sz="1150" dirty="0">
                <a:solidFill>
                  <a:srgbClr val="000000"/>
                </a:solidFill>
                <a:ea typeface="+mn-lt"/>
                <a:cs typeface="+mn-lt"/>
                <a:sym typeface="Coming Soon"/>
              </a:rPr>
              <a:t> ac a yw datblygiadau tai newydd wedi bod o fudd i Hendy. Byddant yn ystyried a allai’r pentref gefnogi mwy o dai yn y dyfodol, gan drafod manteision ac anfanteision hyn. Byddant yn defnyddio mapiau, gan gynnwys Google Earth, ac yn casglu barn y cyhoedd drwy holiadur. Bydd y data’n cael ei fewnbynnu i Excel i greu graffiau.</a:t>
            </a:r>
            <a:endParaRPr lang="en-US" dirty="0">
              <a:sym typeface="Coming Soon"/>
            </a:endParaRPr>
          </a:p>
          <a:p>
            <a:pPr algn="ctr"/>
            <a:r>
              <a:rPr lang="en-US" sz="1150" dirty="0">
                <a:solidFill>
                  <a:srgbClr val="000000"/>
                </a:solidFill>
                <a:ea typeface="+mn-lt"/>
                <a:cs typeface="+mn-lt"/>
                <a:sym typeface="Coming Soon"/>
              </a:rPr>
              <a:t>Bydd y plant yn cymryd rhan mewn sesiwn Holi ac </a:t>
            </a:r>
            <a:r>
              <a:rPr lang="en-US" sz="1150" dirty="0" err="1">
                <a:solidFill>
                  <a:srgbClr val="000000"/>
                </a:solidFill>
                <a:ea typeface="+mn-lt"/>
                <a:cs typeface="+mn-lt"/>
                <a:sym typeface="Coming Soon"/>
              </a:rPr>
              <a:t>Ateb</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gyda</a:t>
            </a:r>
            <a:r>
              <a:rPr lang="en-US" sz="1150" dirty="0">
                <a:solidFill>
                  <a:srgbClr val="000000"/>
                </a:solidFill>
                <a:ea typeface="+mn-lt"/>
                <a:cs typeface="+mn-lt"/>
                <a:sym typeface="Coming Soon"/>
              </a:rPr>
              <a:t> </a:t>
            </a:r>
            <a:r>
              <a:rPr lang="en-US" sz="1150" dirty="0" err="1">
                <a:solidFill>
                  <a:srgbClr val="000000"/>
                </a:solidFill>
                <a:ea typeface="+mn-lt"/>
                <a:cs typeface="+mn-lt"/>
                <a:sym typeface="Coming Soon"/>
              </a:rPr>
              <a:t>Gwerthwr</a:t>
            </a:r>
            <a:r>
              <a:rPr lang="en-US" sz="1150" dirty="0">
                <a:solidFill>
                  <a:srgbClr val="000000"/>
                </a:solidFill>
                <a:ea typeface="+mn-lt"/>
                <a:cs typeface="+mn-lt"/>
                <a:sym typeface="Coming Soon"/>
              </a:rPr>
              <a:t> Tai </a:t>
            </a:r>
            <a:r>
              <a:rPr lang="en-US" sz="1150" dirty="0" err="1">
                <a:solidFill>
                  <a:srgbClr val="000000"/>
                </a:solidFill>
                <a:ea typeface="+mn-lt"/>
                <a:cs typeface="+mn-lt"/>
                <a:sym typeface="Coming Soon"/>
              </a:rPr>
              <a:t>lleol</a:t>
            </a:r>
            <a:r>
              <a:rPr lang="en-US" sz="1150" dirty="0">
                <a:solidFill>
                  <a:srgbClr val="000000"/>
                </a:solidFill>
                <a:ea typeface="+mn-lt"/>
                <a:cs typeface="+mn-lt"/>
                <a:sym typeface="Coming Soon"/>
              </a:rPr>
              <a:t> i ddysgu am werthu tai a rheoliadau’r Llywodraeth. Byddant yn cymharu prisiau tai mewn gwahanol ardaloedd ac yn ymchwilio pam maent yn amrywio. Yn olaf, byddant yn ystyried a yw Hendy yn bentref cynaliadwy o’i gymharu ag eraill yng Nghymru a’r DU.</a:t>
            </a:r>
            <a:endParaRPr lang="en-US" dirty="0">
              <a:sym typeface="Coming Soon"/>
            </a:endParaRPr>
          </a:p>
          <a:p>
            <a:pPr algn="ctr"/>
            <a:endParaRPr lang="en-US">
              <a:sym typeface="Coming Soon"/>
            </a:endParaRPr>
          </a:p>
          <a:p>
            <a:pPr algn="ctr"/>
            <a:endParaRPr lang="en-US" dirty="0"/>
          </a:p>
          <a:p>
            <a:pPr algn="ctr"/>
            <a:endParaRPr lang="en-US" sz="1100" dirty="0">
              <a:ea typeface="+mn-lt"/>
              <a:cs typeface="+mn-lt"/>
            </a:endParaRPr>
          </a:p>
          <a:p>
            <a:pPr algn="ctr"/>
            <a:r>
              <a:rPr lang="en-US" sz="1100" dirty="0">
                <a:ea typeface="+mn-lt"/>
                <a:cs typeface="+mn-lt"/>
              </a:rPr>
              <a:t>Fel </a:t>
            </a:r>
            <a:r>
              <a:rPr lang="en-US" sz="1100" dirty="0" err="1">
                <a:ea typeface="+mn-lt"/>
                <a:cs typeface="+mn-lt"/>
              </a:rPr>
              <a:t>rhan</a:t>
            </a:r>
            <a:r>
              <a:rPr lang="en-US" sz="1100" dirty="0">
                <a:ea typeface="+mn-lt"/>
                <a:cs typeface="+mn-lt"/>
              </a:rPr>
              <a:t> o </a:t>
            </a:r>
            <a:r>
              <a:rPr lang="en-US" sz="1100" dirty="0" err="1">
                <a:ea typeface="+mn-lt"/>
                <a:cs typeface="+mn-lt"/>
              </a:rPr>
              <a:t>weithgareddau</a:t>
            </a:r>
            <a:r>
              <a:rPr lang="en-US" sz="1100" dirty="0">
                <a:ea typeface="+mn-lt"/>
                <a:cs typeface="+mn-lt"/>
              </a:rPr>
              <a:t> </a:t>
            </a:r>
            <a:r>
              <a:rPr lang="en-US" sz="1100" dirty="0" err="1">
                <a:ea typeface="+mn-lt"/>
                <a:cs typeface="+mn-lt"/>
              </a:rPr>
              <a:t>rheoli</a:t>
            </a:r>
            <a:r>
              <a:rPr lang="en-US" sz="1100" dirty="0">
                <a:ea typeface="+mn-lt"/>
                <a:cs typeface="+mn-lt"/>
              </a:rPr>
              <a:t> </a:t>
            </a:r>
            <a:r>
              <a:rPr lang="en-US" sz="1100" dirty="0" err="1">
                <a:ea typeface="+mn-lt"/>
                <a:cs typeface="+mn-lt"/>
              </a:rPr>
              <a:t>arian</a:t>
            </a:r>
            <a:r>
              <a:rPr lang="en-US" sz="1100" dirty="0">
                <a:ea typeface="+mn-lt"/>
                <a:cs typeface="+mn-lt"/>
              </a:rPr>
              <a:t> a </a:t>
            </a:r>
            <a:r>
              <a:rPr lang="en-US" sz="1100" dirty="0" err="1">
                <a:ea typeface="+mn-lt"/>
                <a:cs typeface="+mn-lt"/>
              </a:rPr>
              <a:t>chyllidebu</a:t>
            </a:r>
            <a:r>
              <a:rPr lang="en-US" sz="1100" dirty="0">
                <a:ea typeface="+mn-lt"/>
                <a:cs typeface="+mn-lt"/>
              </a:rPr>
              <a:t> effeithiol, bydd y plant yn ymchwilio i sut mae biliau cartref yn cael eu rheoli er mwyn sicrhau nad yw teuluoedd yn profi dyled. Wrth ymchwilio a yw Hendy yn bentref cynaliadwy, bydd y plant yn gwneud argymhellion. A oes gan y pentref ddigon o gyfleusterau sy’n hyrwyddo ffordd o fyw iach? Byddant hefyd yn ymchwilio a yw’r Ganolfan Hamdden newydd yn Llanelli wedi’i hadeiladu gyda’r dyfodol mewn golwg.</a:t>
            </a:r>
            <a:endParaRPr lang="en-US" sz="1100"/>
          </a:p>
          <a:p>
            <a:pPr algn="ctr"/>
            <a:endParaRPr lang="en-US"/>
          </a:p>
          <a:p>
            <a:pPr algn="ctr"/>
            <a:endParaRPr lang="en-US" sz="800" dirty="0"/>
          </a:p>
          <a:p>
            <a:pPr algn="ctr"/>
            <a:r>
              <a:rPr lang="en-US" sz="800" dirty="0">
                <a:ea typeface="+mn-lt"/>
                <a:cs typeface="+mn-lt"/>
              </a:rPr>
              <a:t>Yn </a:t>
            </a:r>
            <a:r>
              <a:rPr lang="en-US" sz="800" dirty="0" err="1">
                <a:ea typeface="+mn-lt"/>
                <a:cs typeface="+mn-lt"/>
              </a:rPr>
              <a:t>ystod</a:t>
            </a:r>
            <a:r>
              <a:rPr lang="en-US" sz="800" dirty="0">
                <a:ea typeface="+mn-lt"/>
                <a:cs typeface="+mn-lt"/>
              </a:rPr>
              <a:t> y </a:t>
            </a:r>
            <a:r>
              <a:rPr lang="en-US" sz="800" dirty="0" err="1">
                <a:ea typeface="+mn-lt"/>
                <a:cs typeface="+mn-lt"/>
              </a:rPr>
              <a:t>tymor</a:t>
            </a:r>
            <a:r>
              <a:rPr lang="en-US" sz="800" dirty="0">
                <a:ea typeface="+mn-lt"/>
                <a:cs typeface="+mn-lt"/>
              </a:rPr>
              <a:t> </a:t>
            </a:r>
            <a:r>
              <a:rPr lang="en-US" sz="800" dirty="0" err="1">
                <a:ea typeface="+mn-lt"/>
                <a:cs typeface="+mn-lt"/>
              </a:rPr>
              <a:t>hwn</a:t>
            </a:r>
            <a:r>
              <a:rPr lang="en-US" sz="800" dirty="0">
                <a:ea typeface="+mn-lt"/>
                <a:cs typeface="+mn-lt"/>
              </a:rPr>
              <a:t> </a:t>
            </a:r>
            <a:r>
              <a:rPr lang="en-US" sz="800" dirty="0" err="1">
                <a:ea typeface="+mn-lt"/>
                <a:cs typeface="+mn-lt"/>
              </a:rPr>
              <a:t>yn</a:t>
            </a:r>
            <a:r>
              <a:rPr lang="en-US" sz="800" dirty="0">
                <a:ea typeface="+mn-lt"/>
                <a:cs typeface="+mn-lt"/>
              </a:rPr>
              <a:t> y </a:t>
            </a:r>
            <a:r>
              <a:rPr lang="en-US" sz="800" dirty="0" err="1">
                <a:ea typeface="+mn-lt"/>
                <a:cs typeface="+mn-lt"/>
              </a:rPr>
              <a:t>Celfyddydau</a:t>
            </a:r>
            <a:r>
              <a:rPr lang="en-US" sz="800" dirty="0">
                <a:ea typeface="+mn-lt"/>
                <a:cs typeface="+mn-lt"/>
              </a:rPr>
              <a:t> </a:t>
            </a:r>
            <a:r>
              <a:rPr lang="en-US" sz="800" dirty="0" err="1">
                <a:ea typeface="+mn-lt"/>
                <a:cs typeface="+mn-lt"/>
              </a:rPr>
              <a:t>Mynegiannol</a:t>
            </a:r>
            <a:r>
              <a:rPr lang="en-US" sz="800" dirty="0">
                <a:ea typeface="+mn-lt"/>
                <a:cs typeface="+mn-lt"/>
              </a:rPr>
              <a:t>, </a:t>
            </a:r>
            <a:r>
              <a:rPr lang="en-US" sz="800" dirty="0" err="1">
                <a:ea typeface="+mn-lt"/>
                <a:cs typeface="+mn-lt"/>
              </a:rPr>
              <a:t>byddwn</a:t>
            </a:r>
            <a:r>
              <a:rPr lang="en-US" sz="800" dirty="0">
                <a:ea typeface="+mn-lt"/>
                <a:cs typeface="+mn-lt"/>
              </a:rPr>
              <a:t> </a:t>
            </a:r>
            <a:r>
              <a:rPr lang="en-US" sz="800" dirty="0" err="1">
                <a:ea typeface="+mn-lt"/>
                <a:cs typeface="+mn-lt"/>
              </a:rPr>
              <a:t>yn</a:t>
            </a:r>
            <a:r>
              <a:rPr lang="en-US" sz="800" dirty="0">
                <a:ea typeface="+mn-lt"/>
                <a:cs typeface="+mn-lt"/>
              </a:rPr>
              <a:t> </a:t>
            </a:r>
            <a:r>
              <a:rPr lang="en-US" sz="800" dirty="0" err="1">
                <a:ea typeface="+mn-lt"/>
                <a:cs typeface="+mn-lt"/>
              </a:rPr>
              <a:t>archwilio</a:t>
            </a:r>
            <a:r>
              <a:rPr lang="en-US" sz="800" dirty="0">
                <a:ea typeface="+mn-lt"/>
                <a:cs typeface="+mn-lt"/>
              </a:rPr>
              <a:t> </a:t>
            </a:r>
            <a:r>
              <a:rPr lang="en-US" sz="800" dirty="0" err="1">
                <a:ea typeface="+mn-lt"/>
                <a:cs typeface="+mn-lt"/>
              </a:rPr>
              <a:t>adeiladau</a:t>
            </a:r>
            <a:r>
              <a:rPr lang="en-US" sz="800" dirty="0">
                <a:ea typeface="+mn-lt"/>
                <a:cs typeface="+mn-lt"/>
              </a:rPr>
              <a:t> </a:t>
            </a:r>
            <a:r>
              <a:rPr lang="en-US" sz="800" dirty="0" err="1">
                <a:ea typeface="+mn-lt"/>
                <a:cs typeface="+mn-lt"/>
              </a:rPr>
              <a:t>dros</a:t>
            </a:r>
            <a:r>
              <a:rPr lang="en-US" sz="800" dirty="0">
                <a:ea typeface="+mn-lt"/>
                <a:cs typeface="+mn-lt"/>
              </a:rPr>
              <a:t> y </a:t>
            </a:r>
            <a:r>
              <a:rPr lang="en-US" sz="800" dirty="0" err="1">
                <a:ea typeface="+mn-lt"/>
                <a:cs typeface="+mn-lt"/>
              </a:rPr>
              <a:t>degawdau</a:t>
            </a:r>
            <a:r>
              <a:rPr lang="en-US" sz="800" dirty="0">
                <a:ea typeface="+mn-lt"/>
                <a:cs typeface="+mn-lt"/>
              </a:rPr>
              <a:t>, </a:t>
            </a:r>
            <a:r>
              <a:rPr lang="en-US" sz="800" dirty="0" err="1">
                <a:ea typeface="+mn-lt"/>
                <a:cs typeface="+mn-lt"/>
              </a:rPr>
              <a:t>gan</a:t>
            </a:r>
            <a:r>
              <a:rPr lang="en-US" sz="800" dirty="0">
                <a:ea typeface="+mn-lt"/>
                <a:cs typeface="+mn-lt"/>
              </a:rPr>
              <a:t> </a:t>
            </a:r>
            <a:r>
              <a:rPr lang="en-US" sz="800" dirty="0" err="1">
                <a:ea typeface="+mn-lt"/>
                <a:cs typeface="+mn-lt"/>
              </a:rPr>
              <a:t>gymharu</a:t>
            </a:r>
            <a:r>
              <a:rPr lang="en-US" sz="800" dirty="0">
                <a:ea typeface="+mn-lt"/>
                <a:cs typeface="+mn-lt"/>
              </a:rPr>
              <a:t> </a:t>
            </a:r>
            <a:r>
              <a:rPr lang="en-US" sz="800" dirty="0" err="1">
                <a:ea typeface="+mn-lt"/>
                <a:cs typeface="+mn-lt"/>
              </a:rPr>
              <a:t>eu</a:t>
            </a:r>
            <a:r>
              <a:rPr lang="en-US" sz="800" dirty="0">
                <a:ea typeface="+mn-lt"/>
                <a:cs typeface="+mn-lt"/>
              </a:rPr>
              <a:t> </a:t>
            </a:r>
            <a:r>
              <a:rPr lang="en-US" sz="800" dirty="0" err="1">
                <a:ea typeface="+mn-lt"/>
                <a:cs typeface="+mn-lt"/>
              </a:rPr>
              <a:t>nodweddion</a:t>
            </a:r>
            <a:r>
              <a:rPr lang="en-US" sz="800" dirty="0">
                <a:ea typeface="+mn-lt"/>
                <a:cs typeface="+mn-lt"/>
              </a:rPr>
              <a:t> ac </a:t>
            </a:r>
            <a:r>
              <a:rPr lang="en-US" sz="800" dirty="0" err="1">
                <a:ea typeface="+mn-lt"/>
                <a:cs typeface="+mn-lt"/>
              </a:rPr>
              <a:t>yn</a:t>
            </a:r>
            <a:r>
              <a:rPr lang="en-US" sz="800" dirty="0">
                <a:ea typeface="+mn-lt"/>
                <a:cs typeface="+mn-lt"/>
              </a:rPr>
              <a:t> </a:t>
            </a:r>
            <a:r>
              <a:rPr lang="en-US" sz="800" dirty="0" err="1">
                <a:ea typeface="+mn-lt"/>
                <a:cs typeface="+mn-lt"/>
              </a:rPr>
              <a:t>defnyddio</a:t>
            </a:r>
            <a:r>
              <a:rPr lang="en-US" sz="800" dirty="0">
                <a:ea typeface="+mn-lt"/>
                <a:cs typeface="+mn-lt"/>
              </a:rPr>
              <a:t> </a:t>
            </a:r>
            <a:r>
              <a:rPr lang="en-US" sz="800" dirty="0" err="1">
                <a:ea typeface="+mn-lt"/>
                <a:cs typeface="+mn-lt"/>
              </a:rPr>
              <a:t>amrywiaeth</a:t>
            </a:r>
            <a:r>
              <a:rPr lang="en-US" sz="800" dirty="0">
                <a:ea typeface="+mn-lt"/>
                <a:cs typeface="+mn-lt"/>
              </a:rPr>
              <a:t> o </a:t>
            </a:r>
            <a:r>
              <a:rPr lang="en-US" sz="800" dirty="0" err="1">
                <a:ea typeface="+mn-lt"/>
                <a:cs typeface="+mn-lt"/>
              </a:rPr>
              <a:t>ddeunyddiau</a:t>
            </a:r>
            <a:r>
              <a:rPr lang="en-US" sz="800" dirty="0">
                <a:ea typeface="+mn-lt"/>
                <a:cs typeface="+mn-lt"/>
              </a:rPr>
              <a:t> </a:t>
            </a:r>
            <a:r>
              <a:rPr lang="en-US" sz="800" dirty="0" err="1">
                <a:ea typeface="+mn-lt"/>
                <a:cs typeface="+mn-lt"/>
              </a:rPr>
              <a:t>megis</a:t>
            </a:r>
            <a:r>
              <a:rPr lang="en-US" sz="800" dirty="0">
                <a:ea typeface="+mn-lt"/>
                <a:cs typeface="+mn-lt"/>
              </a:rPr>
              <a:t> </a:t>
            </a:r>
            <a:r>
              <a:rPr lang="en-US" sz="800" dirty="0" err="1">
                <a:ea typeface="+mn-lt"/>
                <a:cs typeface="+mn-lt"/>
              </a:rPr>
              <a:t>siarcol</a:t>
            </a:r>
            <a:r>
              <a:rPr lang="en-US" sz="800" dirty="0">
                <a:ea typeface="+mn-lt"/>
                <a:cs typeface="+mn-lt"/>
              </a:rPr>
              <a:t>, pasteli, </a:t>
            </a:r>
            <a:r>
              <a:rPr lang="en-US" sz="800" dirty="0" err="1">
                <a:ea typeface="+mn-lt"/>
                <a:cs typeface="+mn-lt"/>
              </a:rPr>
              <a:t>braslunio</a:t>
            </a:r>
            <a:r>
              <a:rPr lang="en-US" sz="800" dirty="0">
                <a:ea typeface="+mn-lt"/>
                <a:cs typeface="+mn-lt"/>
              </a:rPr>
              <a:t> a </a:t>
            </a:r>
            <a:r>
              <a:rPr lang="en-US" sz="800" dirty="0" err="1">
                <a:ea typeface="+mn-lt"/>
                <a:cs typeface="+mn-lt"/>
              </a:rPr>
              <a:t>phaent</a:t>
            </a:r>
            <a:r>
              <a:rPr lang="en-US" sz="800" dirty="0">
                <a:ea typeface="+mn-lt"/>
                <a:cs typeface="+mn-lt"/>
              </a:rPr>
              <a:t>. </a:t>
            </a:r>
            <a:r>
              <a:rPr lang="en-US" sz="800" dirty="0" err="1">
                <a:ea typeface="+mn-lt"/>
                <a:cs typeface="+mn-lt"/>
              </a:rPr>
              <a:t>Byddwn</a:t>
            </a:r>
            <a:r>
              <a:rPr lang="en-US" sz="800" dirty="0">
                <a:ea typeface="+mn-lt"/>
                <a:cs typeface="+mn-lt"/>
              </a:rPr>
              <a:t> </a:t>
            </a:r>
            <a:r>
              <a:rPr lang="en-US" sz="800" dirty="0" err="1">
                <a:ea typeface="+mn-lt"/>
                <a:cs typeface="+mn-lt"/>
              </a:rPr>
              <a:t>yn</a:t>
            </a:r>
            <a:r>
              <a:rPr lang="en-US" sz="800" dirty="0">
                <a:ea typeface="+mn-lt"/>
                <a:cs typeface="+mn-lt"/>
              </a:rPr>
              <a:t> </a:t>
            </a:r>
            <a:r>
              <a:rPr lang="en-US" sz="800" dirty="0" err="1">
                <a:ea typeface="+mn-lt"/>
                <a:cs typeface="+mn-lt"/>
              </a:rPr>
              <a:t>dysgu</a:t>
            </a:r>
            <a:r>
              <a:rPr lang="en-US" sz="800" dirty="0">
                <a:ea typeface="+mn-lt"/>
                <a:cs typeface="+mn-lt"/>
              </a:rPr>
              <a:t> am </a:t>
            </a:r>
            <a:r>
              <a:rPr lang="en-US" sz="800" dirty="0" err="1">
                <a:ea typeface="+mn-lt"/>
                <a:cs typeface="+mn-lt"/>
              </a:rPr>
              <a:t>bersbectif</a:t>
            </a:r>
            <a:r>
              <a:rPr lang="en-US" sz="800" dirty="0">
                <a:ea typeface="+mn-lt"/>
                <a:cs typeface="+mn-lt"/>
              </a:rPr>
              <a:t> un </a:t>
            </a:r>
            <a:r>
              <a:rPr lang="en-US" sz="800" dirty="0" err="1">
                <a:ea typeface="+mn-lt"/>
                <a:cs typeface="+mn-lt"/>
              </a:rPr>
              <a:t>pwynt</a:t>
            </a:r>
            <a:r>
              <a:rPr lang="en-US" sz="800" dirty="0">
                <a:ea typeface="+mn-lt"/>
                <a:cs typeface="+mn-lt"/>
              </a:rPr>
              <a:t> </a:t>
            </a:r>
            <a:r>
              <a:rPr lang="en-US" sz="800" dirty="0" err="1">
                <a:ea typeface="+mn-lt"/>
                <a:cs typeface="+mn-lt"/>
              </a:rPr>
              <a:t>drwy</a:t>
            </a:r>
            <a:r>
              <a:rPr lang="en-US" sz="800" dirty="0">
                <a:ea typeface="+mn-lt"/>
                <a:cs typeface="+mn-lt"/>
              </a:rPr>
              <a:t> </a:t>
            </a:r>
            <a:r>
              <a:rPr lang="en-US" sz="800" dirty="0" err="1">
                <a:ea typeface="+mn-lt"/>
                <a:cs typeface="+mn-lt"/>
              </a:rPr>
              <a:t>dynnu</a:t>
            </a:r>
            <a:r>
              <a:rPr lang="en-US" sz="800" dirty="0">
                <a:ea typeface="+mn-lt"/>
                <a:cs typeface="+mn-lt"/>
              </a:rPr>
              <a:t> </a:t>
            </a:r>
            <a:r>
              <a:rPr lang="en-US" sz="800" dirty="0" err="1">
                <a:ea typeface="+mn-lt"/>
                <a:cs typeface="+mn-lt"/>
              </a:rPr>
              <a:t>stryd</a:t>
            </a:r>
            <a:r>
              <a:rPr lang="en-US" sz="800" dirty="0">
                <a:ea typeface="+mn-lt"/>
                <a:cs typeface="+mn-lt"/>
              </a:rPr>
              <a:t> o </a:t>
            </a:r>
            <a:r>
              <a:rPr lang="en-US" sz="800" dirty="0" err="1">
                <a:ea typeface="+mn-lt"/>
                <a:cs typeface="+mn-lt"/>
              </a:rPr>
              <a:t>adeiladau</a:t>
            </a:r>
            <a:r>
              <a:rPr lang="en-US" sz="800" dirty="0">
                <a:ea typeface="+mn-lt"/>
                <a:cs typeface="+mn-lt"/>
              </a:rPr>
              <a:t> ac </a:t>
            </a:r>
            <a:r>
              <a:rPr lang="en-US" sz="800" dirty="0" err="1">
                <a:ea typeface="+mn-lt"/>
                <a:cs typeface="+mn-lt"/>
              </a:rPr>
              <a:t>yn</a:t>
            </a:r>
            <a:r>
              <a:rPr lang="en-US" sz="800" dirty="0">
                <a:ea typeface="+mn-lt"/>
                <a:cs typeface="+mn-lt"/>
              </a:rPr>
              <a:t> </a:t>
            </a:r>
            <a:r>
              <a:rPr lang="en-US" sz="800" dirty="0" err="1">
                <a:ea typeface="+mn-lt"/>
                <a:cs typeface="+mn-lt"/>
              </a:rPr>
              <a:t>astudio</a:t>
            </a:r>
            <a:r>
              <a:rPr lang="en-US" sz="800" dirty="0">
                <a:ea typeface="+mn-lt"/>
                <a:cs typeface="+mn-lt"/>
              </a:rPr>
              <a:t> </a:t>
            </a:r>
            <a:r>
              <a:rPr lang="en-US" sz="800" dirty="0" err="1">
                <a:ea typeface="+mn-lt"/>
                <a:cs typeface="+mn-lt"/>
              </a:rPr>
              <a:t>golygfeydd</a:t>
            </a:r>
            <a:r>
              <a:rPr lang="en-US" sz="800" dirty="0">
                <a:ea typeface="+mn-lt"/>
                <a:cs typeface="+mn-lt"/>
              </a:rPr>
              <a:t> </a:t>
            </a:r>
            <a:r>
              <a:rPr lang="en-US" sz="800" dirty="0" err="1">
                <a:ea typeface="+mn-lt"/>
                <a:cs typeface="+mn-lt"/>
              </a:rPr>
              <a:t>trefol</a:t>
            </a:r>
            <a:r>
              <a:rPr lang="en-US" sz="800" dirty="0">
                <a:ea typeface="+mn-lt"/>
                <a:cs typeface="+mn-lt"/>
              </a:rPr>
              <a:t> Van Gogh, </a:t>
            </a:r>
            <a:r>
              <a:rPr lang="en-US" sz="800" dirty="0" err="1">
                <a:ea typeface="+mn-lt"/>
                <a:cs typeface="+mn-lt"/>
              </a:rPr>
              <a:t>gan</a:t>
            </a:r>
            <a:r>
              <a:rPr lang="en-US" sz="800" dirty="0">
                <a:ea typeface="+mn-lt"/>
                <a:cs typeface="+mn-lt"/>
              </a:rPr>
              <a:t> </a:t>
            </a:r>
            <a:r>
              <a:rPr lang="en-US" sz="800" dirty="0" err="1">
                <a:ea typeface="+mn-lt"/>
                <a:cs typeface="+mn-lt"/>
              </a:rPr>
              <a:t>ddefnyddio</a:t>
            </a:r>
            <a:r>
              <a:rPr lang="en-US" sz="800" dirty="0">
                <a:ea typeface="+mn-lt"/>
                <a:cs typeface="+mn-lt"/>
              </a:rPr>
              <a:t> </a:t>
            </a:r>
            <a:r>
              <a:rPr lang="en-US" sz="800" dirty="0" err="1">
                <a:ea typeface="+mn-lt"/>
                <a:cs typeface="+mn-lt"/>
              </a:rPr>
              <a:t>ei</a:t>
            </a:r>
            <a:r>
              <a:rPr lang="en-US" sz="800" dirty="0">
                <a:ea typeface="+mn-lt"/>
                <a:cs typeface="+mn-lt"/>
              </a:rPr>
              <a:t> </a:t>
            </a:r>
            <a:r>
              <a:rPr lang="en-US" sz="800" dirty="0" err="1">
                <a:ea typeface="+mn-lt"/>
                <a:cs typeface="+mn-lt"/>
              </a:rPr>
              <a:t>arddull</a:t>
            </a:r>
            <a:r>
              <a:rPr lang="en-US" sz="800" dirty="0">
                <a:ea typeface="+mn-lt"/>
                <a:cs typeface="+mn-lt"/>
              </a:rPr>
              <a:t> </a:t>
            </a:r>
            <a:r>
              <a:rPr lang="en-US" sz="800" dirty="0" err="1">
                <a:ea typeface="+mn-lt"/>
                <a:cs typeface="+mn-lt"/>
              </a:rPr>
              <a:t>i</a:t>
            </a:r>
            <a:r>
              <a:rPr lang="en-US" sz="800" dirty="0">
                <a:ea typeface="+mn-lt"/>
                <a:cs typeface="+mn-lt"/>
              </a:rPr>
              <a:t> </a:t>
            </a:r>
            <a:r>
              <a:rPr lang="en-US" sz="800" dirty="0" err="1">
                <a:ea typeface="+mn-lt"/>
                <a:cs typeface="+mn-lt"/>
              </a:rPr>
              <a:t>ysbrydoli</a:t>
            </a:r>
            <a:r>
              <a:rPr lang="en-US" sz="800" dirty="0">
                <a:ea typeface="+mn-lt"/>
                <a:cs typeface="+mn-lt"/>
              </a:rPr>
              <a:t> </a:t>
            </a:r>
            <a:r>
              <a:rPr lang="en-US" sz="800" dirty="0" err="1">
                <a:ea typeface="+mn-lt"/>
                <a:cs typeface="+mn-lt"/>
              </a:rPr>
              <a:t>ein</a:t>
            </a:r>
            <a:r>
              <a:rPr lang="en-US" sz="800" dirty="0">
                <a:ea typeface="+mn-lt"/>
                <a:cs typeface="+mn-lt"/>
              </a:rPr>
              <a:t> </a:t>
            </a:r>
            <a:r>
              <a:rPr lang="en-US" sz="800" dirty="0" err="1">
                <a:ea typeface="+mn-lt"/>
                <a:cs typeface="+mn-lt"/>
              </a:rPr>
              <a:t>gwaith</a:t>
            </a:r>
            <a:r>
              <a:rPr lang="en-US" sz="800" dirty="0">
                <a:ea typeface="+mn-lt"/>
                <a:cs typeface="+mn-lt"/>
              </a:rPr>
              <a:t> </a:t>
            </a:r>
            <a:r>
              <a:rPr lang="en-US" sz="800" dirty="0" err="1">
                <a:ea typeface="+mn-lt"/>
                <a:cs typeface="+mn-lt"/>
              </a:rPr>
              <a:t>ein</a:t>
            </a:r>
            <a:r>
              <a:rPr lang="en-US" sz="800" dirty="0">
                <a:ea typeface="+mn-lt"/>
                <a:cs typeface="+mn-lt"/>
              </a:rPr>
              <a:t> </a:t>
            </a:r>
            <a:r>
              <a:rPr lang="en-US" sz="800" dirty="0" err="1">
                <a:ea typeface="+mn-lt"/>
                <a:cs typeface="+mn-lt"/>
              </a:rPr>
              <a:t>hunain</a:t>
            </a:r>
            <a:r>
              <a:rPr lang="en-US" sz="800" dirty="0">
                <a:ea typeface="+mn-lt"/>
                <a:cs typeface="+mn-lt"/>
              </a:rPr>
              <a:t>.</a:t>
            </a:r>
            <a:endParaRPr lang="en-US" sz="800" dirty="0"/>
          </a:p>
          <a:p>
            <a:pPr algn="ctr"/>
            <a:r>
              <a:rPr lang="en-US" sz="800" dirty="0">
                <a:ea typeface="+mn-lt"/>
                <a:cs typeface="+mn-lt"/>
              </a:rPr>
              <a:t>Yn </a:t>
            </a:r>
            <a:r>
              <a:rPr lang="en-US" sz="800" err="1">
                <a:ea typeface="+mn-lt"/>
                <a:cs typeface="+mn-lt"/>
              </a:rPr>
              <a:t>gerddoriaeth</a:t>
            </a:r>
            <a:r>
              <a:rPr lang="en-US" sz="800" dirty="0">
                <a:ea typeface="+mn-lt"/>
                <a:cs typeface="+mn-lt"/>
              </a:rPr>
              <a:t>, </a:t>
            </a:r>
            <a:r>
              <a:rPr lang="en-US" sz="800" err="1">
                <a:ea typeface="+mn-lt"/>
                <a:cs typeface="+mn-lt"/>
              </a:rPr>
              <a:t>bydd</a:t>
            </a:r>
            <a:r>
              <a:rPr lang="en-US" sz="800" dirty="0">
                <a:ea typeface="+mn-lt"/>
                <a:cs typeface="+mn-lt"/>
              </a:rPr>
              <a:t> y </a:t>
            </a:r>
            <a:r>
              <a:rPr lang="en-US" sz="800" err="1">
                <a:ea typeface="+mn-lt"/>
                <a:cs typeface="+mn-lt"/>
              </a:rPr>
              <a:t>disgyblion</a:t>
            </a:r>
            <a:r>
              <a:rPr lang="en-US" sz="800" dirty="0">
                <a:ea typeface="+mn-lt"/>
                <a:cs typeface="+mn-lt"/>
              </a:rPr>
              <a:t> </a:t>
            </a:r>
            <a:r>
              <a:rPr lang="en-US" sz="800" err="1">
                <a:ea typeface="+mn-lt"/>
                <a:cs typeface="+mn-lt"/>
              </a:rPr>
              <a:t>yn</a:t>
            </a:r>
            <a:r>
              <a:rPr lang="en-US" sz="800" dirty="0">
                <a:ea typeface="+mn-lt"/>
                <a:cs typeface="+mn-lt"/>
              </a:rPr>
              <a:t> </a:t>
            </a:r>
            <a:r>
              <a:rPr lang="en-US" sz="800" err="1">
                <a:ea typeface="+mn-lt"/>
                <a:cs typeface="+mn-lt"/>
              </a:rPr>
              <a:t>dechrau</a:t>
            </a:r>
            <a:r>
              <a:rPr lang="en-US" sz="800" dirty="0">
                <a:ea typeface="+mn-lt"/>
                <a:cs typeface="+mn-lt"/>
              </a:rPr>
              <a:t> </a:t>
            </a:r>
            <a:r>
              <a:rPr lang="en-US" sz="800" err="1">
                <a:ea typeface="+mn-lt"/>
                <a:cs typeface="+mn-lt"/>
              </a:rPr>
              <a:t>sesiynau</a:t>
            </a:r>
            <a:r>
              <a:rPr lang="en-US" sz="800" dirty="0">
                <a:ea typeface="+mn-lt"/>
                <a:cs typeface="+mn-lt"/>
              </a:rPr>
              <a:t> p-Buzz, </a:t>
            </a:r>
            <a:r>
              <a:rPr lang="en-US" sz="800" err="1">
                <a:ea typeface="+mn-lt"/>
                <a:cs typeface="+mn-lt"/>
              </a:rPr>
              <a:t>gan</a:t>
            </a:r>
            <a:r>
              <a:rPr lang="en-US" sz="800" dirty="0">
                <a:ea typeface="+mn-lt"/>
                <a:cs typeface="+mn-lt"/>
              </a:rPr>
              <a:t> </a:t>
            </a:r>
            <a:r>
              <a:rPr lang="en-US" sz="800" err="1">
                <a:ea typeface="+mn-lt"/>
                <a:cs typeface="+mn-lt"/>
              </a:rPr>
              <a:t>ddatblygu</a:t>
            </a:r>
            <a:r>
              <a:rPr lang="en-US" sz="800" dirty="0">
                <a:ea typeface="+mn-lt"/>
                <a:cs typeface="+mn-lt"/>
              </a:rPr>
              <a:t> </a:t>
            </a:r>
            <a:r>
              <a:rPr lang="en-US" sz="800" err="1">
                <a:ea typeface="+mn-lt"/>
                <a:cs typeface="+mn-lt"/>
              </a:rPr>
              <a:t>sgiliau</a:t>
            </a:r>
            <a:r>
              <a:rPr lang="en-US" sz="800" dirty="0">
                <a:ea typeface="+mn-lt"/>
                <a:cs typeface="+mn-lt"/>
              </a:rPr>
              <a:t> a </a:t>
            </a:r>
            <a:r>
              <a:rPr lang="en-US" sz="800" err="1">
                <a:ea typeface="+mn-lt"/>
                <a:cs typeface="+mn-lt"/>
              </a:rPr>
              <a:t>hyder</a:t>
            </a:r>
            <a:r>
              <a:rPr lang="en-US" sz="800" dirty="0">
                <a:ea typeface="+mn-lt"/>
                <a:cs typeface="+mn-lt"/>
              </a:rPr>
              <a:t> </a:t>
            </a:r>
            <a:r>
              <a:rPr lang="en-US" sz="800" err="1">
                <a:ea typeface="+mn-lt"/>
                <a:cs typeface="+mn-lt"/>
              </a:rPr>
              <a:t>wrth</a:t>
            </a:r>
            <a:r>
              <a:rPr lang="en-US" sz="800" dirty="0">
                <a:ea typeface="+mn-lt"/>
                <a:cs typeface="+mn-lt"/>
              </a:rPr>
              <a:t> </a:t>
            </a:r>
            <a:r>
              <a:rPr lang="en-US" sz="800" err="1">
                <a:ea typeface="+mn-lt"/>
                <a:cs typeface="+mn-lt"/>
              </a:rPr>
              <a:t>inni</a:t>
            </a:r>
            <a:r>
              <a:rPr lang="en-US" sz="800" dirty="0">
                <a:ea typeface="+mn-lt"/>
                <a:cs typeface="+mn-lt"/>
              </a:rPr>
              <a:t> </a:t>
            </a:r>
            <a:r>
              <a:rPr lang="en-US" sz="800" err="1">
                <a:ea typeface="+mn-lt"/>
                <a:cs typeface="+mn-lt"/>
              </a:rPr>
              <a:t>weithio</a:t>
            </a:r>
            <a:r>
              <a:rPr lang="en-US" sz="800" dirty="0">
                <a:ea typeface="+mn-lt"/>
                <a:cs typeface="+mn-lt"/>
              </a:rPr>
              <a:t> </a:t>
            </a:r>
            <a:r>
              <a:rPr lang="en-US" sz="800" err="1">
                <a:ea typeface="+mn-lt"/>
                <a:cs typeface="+mn-lt"/>
              </a:rPr>
              <a:t>tuag</a:t>
            </a:r>
            <a:r>
              <a:rPr lang="en-US" sz="800" dirty="0">
                <a:ea typeface="+mn-lt"/>
                <a:cs typeface="+mn-lt"/>
              </a:rPr>
              <a:t> at </a:t>
            </a:r>
            <a:r>
              <a:rPr lang="en-US" sz="800" err="1">
                <a:ea typeface="+mn-lt"/>
                <a:cs typeface="+mn-lt"/>
              </a:rPr>
              <a:t>berfformiad</a:t>
            </a:r>
            <a:r>
              <a:rPr lang="en-US" sz="800" dirty="0">
                <a:ea typeface="+mn-lt"/>
                <a:cs typeface="+mn-lt"/>
              </a:rPr>
              <a:t> </a:t>
            </a:r>
            <a:r>
              <a:rPr lang="en-US" sz="800" err="1">
                <a:ea typeface="+mn-lt"/>
                <a:cs typeface="+mn-lt"/>
              </a:rPr>
              <a:t>dosbarth</a:t>
            </a:r>
            <a:r>
              <a:rPr lang="en-US" sz="800" dirty="0">
                <a:ea typeface="+mn-lt"/>
                <a:cs typeface="+mn-lt"/>
              </a:rPr>
              <a:t>.</a:t>
            </a:r>
            <a:endParaRPr lang="en-US" sz="800"/>
          </a:p>
          <a:p>
            <a:pPr algn="ctr"/>
            <a:r>
              <a:rPr lang="en-US" sz="800" dirty="0">
                <a:ea typeface="+mn-lt"/>
                <a:cs typeface="+mn-lt"/>
              </a:rPr>
              <a:t>I </a:t>
            </a:r>
            <a:r>
              <a:rPr lang="en-US" sz="800" dirty="0" err="1">
                <a:ea typeface="+mn-lt"/>
                <a:cs typeface="+mn-lt"/>
              </a:rPr>
              <a:t>orffen</a:t>
            </a:r>
            <a:r>
              <a:rPr lang="en-US" sz="800" dirty="0">
                <a:ea typeface="+mn-lt"/>
                <a:cs typeface="+mn-lt"/>
              </a:rPr>
              <a:t>, </a:t>
            </a:r>
            <a:r>
              <a:rPr lang="en-US" sz="800" dirty="0" err="1">
                <a:ea typeface="+mn-lt"/>
                <a:cs typeface="+mn-lt"/>
              </a:rPr>
              <a:t>bydd</a:t>
            </a:r>
            <a:r>
              <a:rPr lang="en-US" sz="800" dirty="0">
                <a:ea typeface="+mn-lt"/>
                <a:cs typeface="+mn-lt"/>
              </a:rPr>
              <a:t> y </a:t>
            </a:r>
            <a:r>
              <a:rPr lang="en-US" sz="800" dirty="0" err="1">
                <a:ea typeface="+mn-lt"/>
                <a:cs typeface="+mn-lt"/>
              </a:rPr>
              <a:t>disgyblion</a:t>
            </a:r>
            <a:r>
              <a:rPr lang="en-US" sz="800" dirty="0">
                <a:ea typeface="+mn-lt"/>
                <a:cs typeface="+mn-lt"/>
              </a:rPr>
              <a:t> </a:t>
            </a:r>
            <a:r>
              <a:rPr lang="en-US" sz="800" dirty="0" err="1">
                <a:ea typeface="+mn-lt"/>
                <a:cs typeface="+mn-lt"/>
              </a:rPr>
              <a:t>yn</a:t>
            </a:r>
            <a:r>
              <a:rPr lang="en-US" sz="800" dirty="0">
                <a:ea typeface="+mn-lt"/>
                <a:cs typeface="+mn-lt"/>
              </a:rPr>
              <a:t> </a:t>
            </a:r>
            <a:r>
              <a:rPr lang="en-US" sz="800" dirty="0" err="1">
                <a:ea typeface="+mn-lt"/>
                <a:cs typeface="+mn-lt"/>
              </a:rPr>
              <a:t>dylunio</a:t>
            </a:r>
            <a:r>
              <a:rPr lang="en-US" sz="800" dirty="0">
                <a:ea typeface="+mn-lt"/>
                <a:cs typeface="+mn-lt"/>
              </a:rPr>
              <a:t> </a:t>
            </a:r>
            <a:r>
              <a:rPr lang="en-US" sz="800" dirty="0" err="1">
                <a:ea typeface="+mn-lt"/>
                <a:cs typeface="+mn-lt"/>
              </a:rPr>
              <a:t>tŷ’r</a:t>
            </a:r>
            <a:r>
              <a:rPr lang="en-US" sz="800" dirty="0">
                <a:ea typeface="+mn-lt"/>
                <a:cs typeface="+mn-lt"/>
              </a:rPr>
              <a:t> </a:t>
            </a:r>
            <a:r>
              <a:rPr lang="en-US" sz="800" dirty="0" err="1">
                <a:ea typeface="+mn-lt"/>
                <a:cs typeface="+mn-lt"/>
              </a:rPr>
              <a:t>dyfodol</a:t>
            </a:r>
            <a:r>
              <a:rPr lang="en-US" sz="800" dirty="0">
                <a:ea typeface="+mn-lt"/>
                <a:cs typeface="+mn-lt"/>
              </a:rPr>
              <a:t> a </a:t>
            </a:r>
            <a:r>
              <a:rPr lang="en-US" sz="800" dirty="0" err="1">
                <a:ea typeface="+mn-lt"/>
                <a:cs typeface="+mn-lt"/>
              </a:rPr>
              <a:t>allai’n</a:t>
            </a:r>
            <a:r>
              <a:rPr lang="en-US" sz="800" dirty="0">
                <a:ea typeface="+mn-lt"/>
                <a:cs typeface="+mn-lt"/>
              </a:rPr>
              <a:t> </a:t>
            </a:r>
            <a:r>
              <a:rPr lang="en-US" sz="800" dirty="0" err="1">
                <a:ea typeface="+mn-lt"/>
                <a:cs typeface="+mn-lt"/>
              </a:rPr>
              <a:t>realistig</a:t>
            </a:r>
            <a:r>
              <a:rPr lang="en-US" sz="800" dirty="0">
                <a:ea typeface="+mn-lt"/>
                <a:cs typeface="+mn-lt"/>
              </a:rPr>
              <a:t> </a:t>
            </a:r>
            <a:r>
              <a:rPr lang="en-US" sz="800" dirty="0" err="1">
                <a:ea typeface="+mn-lt"/>
                <a:cs typeface="+mn-lt"/>
              </a:rPr>
              <a:t>gael</a:t>
            </a:r>
            <a:r>
              <a:rPr lang="en-US" sz="800" dirty="0">
                <a:ea typeface="+mn-lt"/>
                <a:cs typeface="+mn-lt"/>
              </a:rPr>
              <a:t> </a:t>
            </a:r>
            <a:r>
              <a:rPr lang="en-US" sz="800" dirty="0" err="1">
                <a:ea typeface="+mn-lt"/>
                <a:cs typeface="+mn-lt"/>
              </a:rPr>
              <a:t>ei</a:t>
            </a:r>
            <a:r>
              <a:rPr lang="en-US" sz="800" dirty="0">
                <a:ea typeface="+mn-lt"/>
                <a:cs typeface="+mn-lt"/>
              </a:rPr>
              <a:t> </a:t>
            </a:r>
            <a:r>
              <a:rPr lang="en-US" sz="800" dirty="0" err="1">
                <a:ea typeface="+mn-lt"/>
                <a:cs typeface="+mn-lt"/>
              </a:rPr>
              <a:t>adeiladu</a:t>
            </a:r>
            <a:r>
              <a:rPr lang="en-US" sz="800" dirty="0">
                <a:ea typeface="+mn-lt"/>
                <a:cs typeface="+mn-lt"/>
              </a:rPr>
              <a:t> </a:t>
            </a:r>
            <a:r>
              <a:rPr lang="en-US" sz="800" dirty="0" err="1">
                <a:ea typeface="+mn-lt"/>
                <a:cs typeface="+mn-lt"/>
              </a:rPr>
              <a:t>yn</a:t>
            </a:r>
            <a:r>
              <a:rPr lang="en-US" sz="800" dirty="0">
                <a:ea typeface="+mn-lt"/>
                <a:cs typeface="+mn-lt"/>
              </a:rPr>
              <a:t> Hendy, </a:t>
            </a:r>
            <a:r>
              <a:rPr lang="en-US" sz="800" dirty="0" err="1">
                <a:ea typeface="+mn-lt"/>
                <a:cs typeface="+mn-lt"/>
              </a:rPr>
              <a:t>gan</a:t>
            </a:r>
            <a:r>
              <a:rPr lang="en-US" sz="800" dirty="0">
                <a:ea typeface="+mn-lt"/>
                <a:cs typeface="+mn-lt"/>
              </a:rPr>
              <a:t> </a:t>
            </a:r>
            <a:r>
              <a:rPr lang="en-US" sz="800" dirty="0" err="1">
                <a:ea typeface="+mn-lt"/>
                <a:cs typeface="+mn-lt"/>
              </a:rPr>
              <a:t>ein</a:t>
            </a:r>
            <a:r>
              <a:rPr lang="en-US" sz="800" dirty="0">
                <a:ea typeface="+mn-lt"/>
                <a:cs typeface="+mn-lt"/>
              </a:rPr>
              <a:t> </a:t>
            </a:r>
            <a:r>
              <a:rPr lang="en-US" sz="800" dirty="0" err="1">
                <a:ea typeface="+mn-lt"/>
                <a:cs typeface="+mn-lt"/>
              </a:rPr>
              <a:t>helpu</a:t>
            </a:r>
            <a:r>
              <a:rPr lang="en-US" sz="800" dirty="0">
                <a:ea typeface="+mn-lt"/>
                <a:cs typeface="+mn-lt"/>
              </a:rPr>
              <a:t> </a:t>
            </a:r>
            <a:r>
              <a:rPr lang="en-US" sz="800" dirty="0" err="1">
                <a:ea typeface="+mn-lt"/>
                <a:cs typeface="+mn-lt"/>
              </a:rPr>
              <a:t>i</a:t>
            </a:r>
            <a:r>
              <a:rPr lang="en-US" sz="800" dirty="0">
                <a:ea typeface="+mn-lt"/>
                <a:cs typeface="+mn-lt"/>
              </a:rPr>
              <a:t> </a:t>
            </a:r>
            <a:r>
              <a:rPr lang="en-US" sz="800" dirty="0" err="1">
                <a:ea typeface="+mn-lt"/>
                <a:cs typeface="+mn-lt"/>
              </a:rPr>
              <a:t>ddychmygu</a:t>
            </a:r>
            <a:r>
              <a:rPr lang="en-US" sz="800" dirty="0">
                <a:ea typeface="+mn-lt"/>
                <a:cs typeface="+mn-lt"/>
              </a:rPr>
              <a:t> “Hendy: </a:t>
            </a:r>
            <a:r>
              <a:rPr lang="en-US" sz="800" dirty="0" err="1">
                <a:ea typeface="+mn-lt"/>
                <a:cs typeface="+mn-lt"/>
              </a:rPr>
              <a:t>Pentref</a:t>
            </a:r>
            <a:r>
              <a:rPr lang="en-US" sz="800" dirty="0">
                <a:ea typeface="+mn-lt"/>
                <a:cs typeface="+mn-lt"/>
              </a:rPr>
              <a:t> y Dyfodol.”</a:t>
            </a:r>
          </a:p>
          <a:p>
            <a:pPr algn="ctr"/>
            <a:r>
              <a:rPr lang="en-US" sz="800">
                <a:ea typeface="+mn-lt"/>
                <a:cs typeface="+mn-lt"/>
              </a:rPr>
              <a:t>Yn ystod y tymor hwn byddwn yn dysgu am ysgrifennu cyfarwyddiadau ac ysgrifennu gwybodaeth fel ein prif genres. Byddwn hefyd yn creu darn naratif, ac </a:t>
            </a:r>
            <a:r>
              <a:rPr lang="en-US" sz="800" err="1">
                <a:ea typeface="+mn-lt"/>
                <a:cs typeface="+mn-lt"/>
              </a:rPr>
              <a:t>yn</a:t>
            </a:r>
            <a:r>
              <a:rPr lang="en-US" sz="800" dirty="0">
                <a:ea typeface="+mn-lt"/>
                <a:cs typeface="+mn-lt"/>
              </a:rPr>
              <a:t> </a:t>
            </a:r>
            <a:r>
              <a:rPr lang="en-US" sz="800" err="1">
                <a:ea typeface="+mn-lt"/>
                <a:cs typeface="+mn-lt"/>
              </a:rPr>
              <a:t>ddiweddarach</a:t>
            </a:r>
            <a:r>
              <a:rPr lang="en-US" sz="800" dirty="0">
                <a:ea typeface="+mn-lt"/>
                <a:cs typeface="+mn-lt"/>
              </a:rPr>
              <a:t> </a:t>
            </a:r>
            <a:r>
              <a:rPr lang="en-US" sz="800" err="1">
                <a:ea typeface="+mn-lt"/>
                <a:cs typeface="+mn-lt"/>
              </a:rPr>
              <a:t>byddwn</a:t>
            </a:r>
            <a:r>
              <a:rPr lang="en-US" sz="800" dirty="0">
                <a:ea typeface="+mn-lt"/>
                <a:cs typeface="+mn-lt"/>
              </a:rPr>
              <a:t> </a:t>
            </a:r>
            <a:r>
              <a:rPr lang="en-US" sz="800" err="1">
                <a:ea typeface="+mn-lt"/>
                <a:cs typeface="+mn-lt"/>
              </a:rPr>
              <a:t>yn</a:t>
            </a:r>
            <a:r>
              <a:rPr lang="en-US" sz="800">
                <a:ea typeface="+mn-lt"/>
                <a:cs typeface="+mn-lt"/>
              </a:rPr>
              <a:t> ysgrifennu testun sy’n cyfuno perswâd a gwybodaeth wrth lunio manylion i helpu i werthu ein tai eco.</a:t>
            </a:r>
            <a:endParaRPr lang="en-US"/>
          </a:p>
          <a:p>
            <a:pPr algn="ctr"/>
            <a:r>
              <a:rPr lang="en-US" sz="800" dirty="0">
                <a:ea typeface="+mn-lt"/>
                <a:cs typeface="+mn-lt"/>
              </a:rPr>
              <a:t>, I can adjust it.</a:t>
            </a:r>
            <a:endParaRPr lang="en-US" dirty="0"/>
          </a:p>
          <a:p>
            <a:pPr algn="ctr"/>
            <a:endParaRPr lang="en-US" sz="800" dirty="0"/>
          </a:p>
          <a:p>
            <a:pPr algn="ctr"/>
            <a:endParaRPr lang="en-US"/>
          </a:p>
          <a:p>
            <a:pPr algn="ctr"/>
            <a:endParaRPr lang="en-US"/>
          </a:p>
          <a:p>
            <a:pPr algn="ctr"/>
            <a:endParaRPr lang="en-US" dirty="0"/>
          </a:p>
          <a:p>
            <a:pPr algn="ctr"/>
            <a:endParaRPr lang="en-US" dirty="0"/>
          </a:p>
          <a:p>
            <a:pPr algn="ctr"/>
            <a:endParaRPr lang="en-US" sz="1150" dirty="0"/>
          </a:p>
          <a:p>
            <a:pPr algn="ctr">
              <a:lnSpc>
                <a:spcPts val="1660"/>
              </a:lnSpc>
              <a:spcBef>
                <a:spcPct val="0"/>
              </a:spcBef>
            </a:pPr>
            <a:endParaRPr lang="en-US" sz="1150" u="sng" dirty="0">
              <a:solidFill>
                <a:srgbClr val="000000"/>
              </a:solidFill>
              <a:latin typeface="Coming Soon"/>
              <a:ea typeface="Coming Soon"/>
              <a:cs typeface="Coming Soon"/>
            </a:endParaRPr>
          </a:p>
        </p:txBody>
      </p:sp>
      <p:sp>
        <p:nvSpPr>
          <p:cNvPr id="40" name="TextBox 40"/>
          <p:cNvSpPr txBox="1"/>
          <p:nvPr/>
        </p:nvSpPr>
        <p:spPr>
          <a:xfrm>
            <a:off x="1335569" y="977563"/>
            <a:ext cx="10635292" cy="1569660"/>
          </a:xfrm>
          <a:prstGeom prst="rect">
            <a:avLst/>
          </a:prstGeom>
        </p:spPr>
        <p:txBody>
          <a:bodyPr wrap="square" lIns="0" tIns="0" rIns="0" bIns="0" rtlCol="0" anchor="t">
            <a:spAutoFit/>
          </a:bodyPr>
          <a:lstStyle/>
          <a:p>
            <a:endParaRPr lang="cy-GB" dirty="0"/>
          </a:p>
          <a:p>
            <a:r>
              <a:rPr lang="cy-GB" b="1" dirty="0"/>
              <a:t>D</a:t>
            </a:r>
            <a:r>
              <a:rPr lang="cy-GB" sz="1100" b="1" dirty="0"/>
              <a:t>atganiadau o’r hyn sy’n bwysig / </a:t>
            </a:r>
            <a:r>
              <a:rPr lang="cy-GB" sz="1100" b="1" err="1"/>
              <a:t>What</a:t>
            </a:r>
            <a:r>
              <a:rPr lang="cy-GB" sz="1100" b="1" dirty="0"/>
              <a:t> </a:t>
            </a:r>
            <a:r>
              <a:rPr lang="cy-GB" sz="1100" b="1" err="1"/>
              <a:t>Matter</a:t>
            </a:r>
            <a:r>
              <a:rPr lang="cy-GB" sz="1100" b="1" dirty="0"/>
              <a:t> </a:t>
            </a:r>
            <a:r>
              <a:rPr lang="cy-GB" sz="1100" b="1" err="1"/>
              <a:t>Statements</a:t>
            </a:r>
            <a:endParaRPr lang="cy-GB" sz="1100" b="1"/>
          </a:p>
          <a:p>
            <a:r>
              <a:rPr lang="cy-GB" sz="1100" dirty="0"/>
              <a:t>Bydd y plant yn ymchwilio a yw defnyddio ynni adnewyddadwy, e.e. paneli solar yn y cartref, yn fwy cost‑effeithiol ac yn well i’r amgylchedd. Byddant yn dadansoddi data Cyfrifiad diweddar i ganfod a chymharu canran y perchnogion tai yn Hendy sy’n defnyddio ynni adnewyddadwy. Wrth ymchwilio trydan, bydd y plant yn creu eu cylchedau eu hunain ac yn defnyddio’r symbolau cywir i gynrychioli’r cydrannau yn eu cylchedau, e.e. cell/batri, bwlb, switsh a gwifren.</a:t>
            </a:r>
          </a:p>
          <a:p>
            <a:r>
              <a:rPr lang="cy-GB" sz="1100" dirty="0"/>
              <a:t>Byddant yn ymchwilio pa ddeunyddiau (dargludyddion) sy’n caniatáu i gerrynt trydan lifo trwyddynt. Bydd y plant yn cymryd rôl trydanwr ac yn gwneud argymhellion ar gyfer tŷ sy’n cael ei ystyried yn anniogel. Wrth adeiladu cartrefi newydd, bydd y plant yn ymchwilio i’r mathau o dasgau y mae’n rhaid i drydanwr eu cwblhau cyn i’r tŷ fod yn barod i’w werthu.</a:t>
            </a:r>
          </a:p>
          <a:p>
            <a:r>
              <a:rPr lang="cy-GB" sz="1100"/>
              <a:t>I</a:t>
            </a:r>
            <a:endParaRPr lang="cy-GB" sz="1100">
              <a:solidFill>
                <a:srgbClr val="000000"/>
              </a:solidFill>
              <a:latin typeface="Aptos"/>
              <a:ea typeface="Coming Soon"/>
              <a:cs typeface="Coming Soon"/>
            </a:endParaRPr>
          </a:p>
        </p:txBody>
      </p:sp>
      <p:sp>
        <p:nvSpPr>
          <p:cNvPr id="41" name="TextBox 41"/>
          <p:cNvSpPr txBox="1"/>
          <p:nvPr/>
        </p:nvSpPr>
        <p:spPr>
          <a:xfrm>
            <a:off x="383029" y="5285340"/>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Iechyd a </a:t>
            </a:r>
            <a:r>
              <a:rPr lang="en-US" sz="472" err="1">
                <a:solidFill>
                  <a:srgbClr val="000000"/>
                </a:solidFill>
                <a:latin typeface="Coming Soon"/>
                <a:ea typeface="Coming Soon"/>
                <a:cs typeface="Coming Soon"/>
                <a:sym typeface="Coming Soon"/>
              </a:rPr>
              <a:t>Lles</a:t>
            </a:r>
            <a:r>
              <a:rPr lang="en-US" sz="472">
                <a:solidFill>
                  <a:srgbClr val="000000"/>
                </a:solidFill>
                <a:latin typeface="Coming Soon"/>
                <a:ea typeface="Coming Soon"/>
                <a:cs typeface="Coming Soon"/>
                <a:sym typeface="Coming Soon"/>
              </a:rPr>
              <a:t> / Health and Well-Being</a:t>
            </a:r>
          </a:p>
        </p:txBody>
      </p:sp>
      <p:grpSp>
        <p:nvGrpSpPr>
          <p:cNvPr id="42" name="Group 42"/>
          <p:cNvGrpSpPr/>
          <p:nvPr/>
        </p:nvGrpSpPr>
        <p:grpSpPr>
          <a:xfrm>
            <a:off x="320071" y="6471222"/>
            <a:ext cx="1190669" cy="192256"/>
            <a:chOff x="0" y="0"/>
            <a:chExt cx="470388" cy="75953"/>
          </a:xfrm>
        </p:grpSpPr>
        <p:sp>
          <p:nvSpPr>
            <p:cNvPr id="43" name="Freeform 43"/>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4" name="TextBox 44"/>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5" name="TextBox 45"/>
          <p:cNvSpPr txBox="1"/>
          <p:nvPr/>
        </p:nvSpPr>
        <p:spPr>
          <a:xfrm>
            <a:off x="375529" y="6496004"/>
            <a:ext cx="1069347" cy="170881"/>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Celfyddydau</a:t>
            </a:r>
            <a:r>
              <a:rPr lang="en-US" sz="472">
                <a:solidFill>
                  <a:srgbClr val="000000"/>
                </a:solidFill>
                <a:latin typeface="Coming Soon"/>
                <a:ea typeface="Coming Soon"/>
                <a:cs typeface="Coming Soon"/>
                <a:sym typeface="Coming Soon"/>
              </a:rPr>
              <a:t> </a:t>
            </a:r>
            <a:r>
              <a:rPr lang="en-US" sz="472" err="1">
                <a:solidFill>
                  <a:srgbClr val="000000"/>
                </a:solidFill>
                <a:latin typeface="Coming Soon"/>
                <a:ea typeface="Coming Soon"/>
                <a:cs typeface="Coming Soon"/>
                <a:sym typeface="Coming Soon"/>
              </a:rPr>
              <a:t>Mynegiannol</a:t>
            </a:r>
            <a:r>
              <a:rPr lang="en-US" sz="472">
                <a:solidFill>
                  <a:srgbClr val="000000"/>
                </a:solidFill>
                <a:latin typeface="Coming Soon"/>
                <a:ea typeface="Coming Soon"/>
                <a:cs typeface="Coming Soon"/>
                <a:sym typeface="Coming Soon"/>
              </a:rPr>
              <a:t> / Expressive Arts</a:t>
            </a:r>
          </a:p>
        </p:txBody>
      </p:sp>
      <p:grpSp>
        <p:nvGrpSpPr>
          <p:cNvPr id="46" name="Group 46"/>
          <p:cNvGrpSpPr/>
          <p:nvPr/>
        </p:nvGrpSpPr>
        <p:grpSpPr>
          <a:xfrm>
            <a:off x="283431" y="3813127"/>
            <a:ext cx="1190669" cy="192256"/>
            <a:chOff x="0" y="0"/>
            <a:chExt cx="470388" cy="75953"/>
          </a:xfrm>
        </p:grpSpPr>
        <p:sp>
          <p:nvSpPr>
            <p:cNvPr id="47" name="Freeform 47"/>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8" name="TextBox 48"/>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9" name="TextBox 49"/>
          <p:cNvSpPr txBox="1"/>
          <p:nvPr/>
        </p:nvSpPr>
        <p:spPr>
          <a:xfrm>
            <a:off x="360815" y="3881104"/>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Dyniaethau</a:t>
            </a:r>
            <a:r>
              <a:rPr lang="en-US" sz="472">
                <a:solidFill>
                  <a:srgbClr val="000000"/>
                </a:solidFill>
                <a:latin typeface="Coming Soon"/>
                <a:ea typeface="Coming Soon"/>
                <a:cs typeface="Coming Soon"/>
                <a:sym typeface="Coming Soon"/>
              </a:rPr>
              <a:t> / Humanities</a:t>
            </a:r>
          </a:p>
        </p:txBody>
      </p:sp>
      <p:grpSp>
        <p:nvGrpSpPr>
          <p:cNvPr id="50" name="Group 50"/>
          <p:cNvGrpSpPr/>
          <p:nvPr/>
        </p:nvGrpSpPr>
        <p:grpSpPr>
          <a:xfrm>
            <a:off x="277004" y="2363842"/>
            <a:ext cx="1190669" cy="192256"/>
            <a:chOff x="0" y="0"/>
            <a:chExt cx="470388" cy="75953"/>
          </a:xfrm>
        </p:grpSpPr>
        <p:sp>
          <p:nvSpPr>
            <p:cNvPr id="51" name="Freeform 51"/>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52" name="TextBox 52"/>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53" name="TextBox 53"/>
          <p:cNvSpPr txBox="1"/>
          <p:nvPr/>
        </p:nvSpPr>
        <p:spPr>
          <a:xfrm>
            <a:off x="343323" y="2376541"/>
            <a:ext cx="1069347" cy="170881"/>
          </a:xfrm>
          <a:prstGeom prst="rect">
            <a:avLst/>
          </a:prstGeom>
        </p:spPr>
        <p:txBody>
          <a:bodyPr lIns="0" tIns="0" rIns="0" bIns="0" rtlCol="0" anchor="t">
            <a:spAutoFit/>
          </a:bodyPr>
          <a:lstStyle/>
          <a:p>
            <a:pPr algn="ctr">
              <a:lnSpc>
                <a:spcPts val="661"/>
              </a:lnSpc>
              <a:spcBef>
                <a:spcPct val="0"/>
              </a:spcBef>
            </a:pPr>
            <a:r>
              <a:rPr lang="en-US" sz="472" err="1">
                <a:solidFill>
                  <a:srgbClr val="000000"/>
                </a:solidFill>
                <a:latin typeface="Coming Soon"/>
                <a:ea typeface="Coming Soon"/>
                <a:cs typeface="Coming Soon"/>
                <a:sym typeface="Coming Soon"/>
              </a:rPr>
              <a:t>Gwyddoniaeth</a:t>
            </a:r>
            <a:r>
              <a:rPr lang="en-US" sz="472">
                <a:solidFill>
                  <a:srgbClr val="000000"/>
                </a:solidFill>
                <a:latin typeface="Coming Soon"/>
                <a:ea typeface="Coming Soon"/>
                <a:cs typeface="Coming Soon"/>
                <a:sym typeface="Coming Soon"/>
              </a:rPr>
              <a:t> a </a:t>
            </a:r>
            <a:r>
              <a:rPr lang="en-US" sz="472" err="1">
                <a:solidFill>
                  <a:srgbClr val="000000"/>
                </a:solidFill>
                <a:latin typeface="Coming Soon"/>
                <a:ea typeface="Coming Soon"/>
                <a:cs typeface="Coming Soon"/>
                <a:sym typeface="Coming Soon"/>
              </a:rPr>
              <a:t>Thechnoleg</a:t>
            </a:r>
            <a:r>
              <a:rPr lang="en-US" sz="472">
                <a:solidFill>
                  <a:srgbClr val="000000"/>
                </a:solidFill>
                <a:latin typeface="Coming Soon"/>
                <a:ea typeface="Coming Soon"/>
                <a:cs typeface="Coming Soon"/>
                <a:sym typeface="Coming Soon"/>
              </a:rPr>
              <a:t> / Science and Technology</a:t>
            </a:r>
          </a:p>
        </p:txBody>
      </p:sp>
      <p:sp>
        <p:nvSpPr>
          <p:cNvPr id="58" name="Rectangle 1">
            <a:extLst>
              <a:ext uri="{FF2B5EF4-FFF2-40B4-BE49-F238E27FC236}">
                <a16:creationId xmlns:a16="http://schemas.microsoft.com/office/drawing/2014/main" id="{29C05A86-B1D0-D8F6-BAE0-E2954E05DEC7}"/>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9" name="Rectangle 2">
            <a:extLst>
              <a:ext uri="{FF2B5EF4-FFF2-40B4-BE49-F238E27FC236}">
                <a16:creationId xmlns:a16="http://schemas.microsoft.com/office/drawing/2014/main" id="{50064853-C919-DE4D-2D47-804DADB024B0}"/>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1130</TotalTime>
  <Words>1592</Words>
  <Application>Microsoft Office PowerPoint</Application>
  <PresentationFormat>Widescreen</PresentationFormat>
  <Paragraphs>74</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Aptos Display</vt:lpstr>
      <vt:lpstr>Aptos Narrow</vt:lpstr>
      <vt:lpstr>Arial</vt:lpstr>
      <vt:lpstr>Comic Sans MS</vt:lpstr>
      <vt:lpstr>Coming Soon</vt:lpstr>
      <vt:lpstr>Office Theme</vt:lpstr>
      <vt:lpstr>PowerPoint Presentation</vt:lpstr>
      <vt:lpstr>PowerPoint Presentation</vt:lpstr>
    </vt:vector>
  </TitlesOfParts>
  <Company>Carmarthenshire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 Griffiths (Hendy Primary School)</dc:creator>
  <cp:lastModifiedBy>S LLOYD (Hendy Primary School)</cp:lastModifiedBy>
  <cp:revision>61</cp:revision>
  <dcterms:created xsi:type="dcterms:W3CDTF">2025-01-24T11:27:24Z</dcterms:created>
  <dcterms:modified xsi:type="dcterms:W3CDTF">2026-01-12T08:14:13Z</dcterms:modified>
</cp:coreProperties>
</file>