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256" r:id="rId2"/>
    <p:sldId id="257" r:id="rId3"/>
  </p:sldIdLst>
  <p:sldSz cx="18288000" cy="10287000"/>
  <p:notesSz cx="6858000" cy="9144000"/>
  <p:embeddedFontLst>
    <p:embeddedFont>
      <p:font typeface="Coming Soon" panose="020B0604020202020204" charset="0"/>
      <p:regular r:id="rId5"/>
    </p:embeddedFont>
    <p:embeddedFont>
      <p:font typeface="Segoe UI" panose="020B0502040204020203" pitchFamily="34" charset="0"/>
      <p:regular r:id="rId6"/>
      <p:bold r:id="rId7"/>
      <p:italic r:id="rId8"/>
      <p:boldItalic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50" d="100"/>
          <a:sy n="50" d="100"/>
        </p:scale>
        <p:origin x="300" y="-6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viewProps" Target="viewProps.xml"/><Relationship Id="rId5" Type="http://schemas.openxmlformats.org/officeDocument/2006/relationships/font" Target="fonts/font1.fntdata"/><Relationship Id="rId10" Type="http://schemas.openxmlformats.org/officeDocument/2006/relationships/presProps" Target="presProps.xml"/><Relationship Id="rId4" Type="http://schemas.openxmlformats.org/officeDocument/2006/relationships/notesMaster" Target="notesMasters/notesMaster1.xml"/><Relationship Id="rId9"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19611C-8F4A-4CAD-8D4E-5AD72D48C58C}" type="datetimeFigureOut">
              <a:rPr lang="en-GB" smtClean="0"/>
              <a:t>15/01/2026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5AA878-2D23-46B1-8CCE-121AA32D80B7}" type="slidenum">
              <a:rPr lang="en-GB" smtClean="0"/>
              <a:t>‹#›</a:t>
            </a:fld>
            <a:endParaRPr lang="en-GB"/>
          </a:p>
        </p:txBody>
      </p:sp>
    </p:spTree>
    <p:extLst>
      <p:ext uri="{BB962C8B-B14F-4D97-AF65-F5344CB8AC3E}">
        <p14:creationId xmlns:p14="http://schemas.microsoft.com/office/powerpoint/2010/main" val="4294511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75AA878-2D23-46B1-8CCE-121AA32D80B7}" type="slidenum">
              <a:rPr lang="en-GB" smtClean="0"/>
              <a:t>1</a:t>
            </a:fld>
            <a:endParaRPr lang="en-GB"/>
          </a:p>
        </p:txBody>
      </p:sp>
    </p:spTree>
    <p:extLst>
      <p:ext uri="{BB962C8B-B14F-4D97-AF65-F5344CB8AC3E}">
        <p14:creationId xmlns:p14="http://schemas.microsoft.com/office/powerpoint/2010/main" val="2154317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hyperlink" Target="https://youtu.be/df9-kICBAaI?si=8eRvNDDyfEQU-RzB"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youtu.be/df9-kICBAaI?si=8eRvNDDyfEQU-RzB" TargetMode="External"/><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2424" y="2207603"/>
            <a:ext cx="17924126" cy="1914701"/>
            <a:chOff x="0" y="0"/>
            <a:chExt cx="5500729" cy="587602"/>
          </a:xfrm>
        </p:grpSpPr>
        <p:sp>
          <p:nvSpPr>
            <p:cNvPr id="3" name="Freeform 3"/>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CB6CE6"/>
            </a:solidFill>
            <a:ln w="19050" cap="rnd">
              <a:solidFill>
                <a:srgbClr val="000000"/>
              </a:solidFill>
              <a:prstDash val="solid"/>
              <a:round/>
            </a:ln>
          </p:spPr>
          <p:txBody>
            <a:bodyPr/>
            <a:lstStyle/>
            <a:p>
              <a:endParaRPr lang="en-GB"/>
            </a:p>
          </p:txBody>
        </p:sp>
        <p:sp>
          <p:nvSpPr>
            <p:cNvPr id="4" name="TextBox 4"/>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92424" y="4217554"/>
            <a:ext cx="17924126" cy="1914701"/>
            <a:chOff x="0" y="0"/>
            <a:chExt cx="5500729" cy="587602"/>
          </a:xfrm>
        </p:grpSpPr>
        <p:sp>
          <p:nvSpPr>
            <p:cNvPr id="6" name="Freeform 6"/>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DE59"/>
            </a:solidFill>
            <a:ln w="19050" cap="rnd">
              <a:solidFill>
                <a:srgbClr val="000000"/>
              </a:solidFill>
              <a:prstDash val="solid"/>
              <a:round/>
            </a:ln>
          </p:spPr>
          <p:txBody>
            <a:bodyPr/>
            <a:lstStyle/>
            <a:p>
              <a:endParaRPr lang="en-GB"/>
            </a:p>
          </p:txBody>
        </p:sp>
        <p:sp>
          <p:nvSpPr>
            <p:cNvPr id="7" name="TextBox 7"/>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192424" y="6256080"/>
            <a:ext cx="17924126" cy="1914701"/>
            <a:chOff x="0" y="0"/>
            <a:chExt cx="5500729" cy="587602"/>
          </a:xfrm>
        </p:grpSpPr>
        <p:sp>
          <p:nvSpPr>
            <p:cNvPr id="9" name="Freeform 9"/>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66C4"/>
            </a:solidFill>
            <a:ln w="19050" cap="rnd">
              <a:solidFill>
                <a:srgbClr val="000000"/>
              </a:solidFill>
              <a:prstDash val="solid"/>
              <a:round/>
            </a:ln>
          </p:spPr>
          <p:txBody>
            <a:bodyPr/>
            <a:lstStyle/>
            <a:p>
              <a:endParaRPr lang="en-GB"/>
            </a:p>
          </p:txBody>
        </p:sp>
        <p:sp>
          <p:nvSpPr>
            <p:cNvPr id="10" name="TextBox 10"/>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192424" y="8246982"/>
            <a:ext cx="17924126" cy="1914701"/>
            <a:chOff x="0" y="0"/>
            <a:chExt cx="5500729" cy="587602"/>
          </a:xfrm>
        </p:grpSpPr>
        <p:sp>
          <p:nvSpPr>
            <p:cNvPr id="12" name="Freeform 12"/>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0CC0DF"/>
            </a:solidFill>
            <a:ln w="19050" cap="rnd">
              <a:solidFill>
                <a:srgbClr val="000000"/>
              </a:solidFill>
              <a:prstDash val="solid"/>
              <a:round/>
            </a:ln>
          </p:spPr>
          <p:txBody>
            <a:bodyPr/>
            <a:lstStyle/>
            <a:p>
              <a:endParaRPr lang="en-GB"/>
            </a:p>
          </p:txBody>
        </p:sp>
        <p:sp>
          <p:nvSpPr>
            <p:cNvPr id="13" name="TextBox 13"/>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514985" y="2350478"/>
            <a:ext cx="1716243" cy="1259255"/>
          </a:xfrm>
          <a:custGeom>
            <a:avLst/>
            <a:gdLst/>
            <a:ahLst/>
            <a:cxnLst/>
            <a:rect l="l" t="t" r="r" b="b"/>
            <a:pathLst>
              <a:path w="1716243" h="1259255">
                <a:moveTo>
                  <a:pt x="0" y="0"/>
                </a:moveTo>
                <a:lnTo>
                  <a:pt x="1716243" y="0"/>
                </a:lnTo>
                <a:lnTo>
                  <a:pt x="1716243" y="1259255"/>
                </a:lnTo>
                <a:lnTo>
                  <a:pt x="0" y="1259255"/>
                </a:lnTo>
                <a:lnTo>
                  <a:pt x="0" y="0"/>
                </a:lnTo>
                <a:close/>
              </a:path>
            </a:pathLst>
          </a:custGeom>
          <a:blipFill>
            <a:blip r:embed="rId3"/>
            <a:stretch>
              <a:fillRect/>
            </a:stretch>
          </a:blipFill>
        </p:spPr>
        <p:txBody>
          <a:bodyPr/>
          <a:lstStyle/>
          <a:p>
            <a:endParaRPr lang="en-GB"/>
          </a:p>
        </p:txBody>
      </p:sp>
      <p:sp>
        <p:nvSpPr>
          <p:cNvPr id="15" name="Freeform 15"/>
          <p:cNvSpPr/>
          <p:nvPr/>
        </p:nvSpPr>
        <p:spPr>
          <a:xfrm>
            <a:off x="588662" y="4326698"/>
            <a:ext cx="1642567" cy="1316032"/>
          </a:xfrm>
          <a:custGeom>
            <a:avLst/>
            <a:gdLst/>
            <a:ahLst/>
            <a:cxnLst/>
            <a:rect l="l" t="t" r="r" b="b"/>
            <a:pathLst>
              <a:path w="1642567" h="1316032">
                <a:moveTo>
                  <a:pt x="0" y="0"/>
                </a:moveTo>
                <a:lnTo>
                  <a:pt x="1642566" y="0"/>
                </a:lnTo>
                <a:lnTo>
                  <a:pt x="1642566" y="1316033"/>
                </a:lnTo>
                <a:lnTo>
                  <a:pt x="0" y="1316033"/>
                </a:lnTo>
                <a:lnTo>
                  <a:pt x="0" y="0"/>
                </a:lnTo>
                <a:close/>
              </a:path>
            </a:pathLst>
          </a:custGeom>
          <a:blipFill>
            <a:blip r:embed="rId4"/>
            <a:stretch>
              <a:fillRect/>
            </a:stretch>
          </a:blipFill>
        </p:spPr>
        <p:txBody>
          <a:bodyPr/>
          <a:lstStyle/>
          <a:p>
            <a:endParaRPr lang="en-GB"/>
          </a:p>
        </p:txBody>
      </p:sp>
      <p:sp>
        <p:nvSpPr>
          <p:cNvPr id="16" name="Freeform 16"/>
          <p:cNvSpPr/>
          <p:nvPr/>
        </p:nvSpPr>
        <p:spPr>
          <a:xfrm>
            <a:off x="588662" y="6322755"/>
            <a:ext cx="1639585" cy="1383763"/>
          </a:xfrm>
          <a:custGeom>
            <a:avLst/>
            <a:gdLst/>
            <a:ahLst/>
            <a:cxnLst/>
            <a:rect l="l" t="t" r="r" b="b"/>
            <a:pathLst>
              <a:path w="1639585" h="1383763">
                <a:moveTo>
                  <a:pt x="0" y="0"/>
                </a:moveTo>
                <a:lnTo>
                  <a:pt x="1639585" y="0"/>
                </a:lnTo>
                <a:lnTo>
                  <a:pt x="1639585" y="1383764"/>
                </a:lnTo>
                <a:lnTo>
                  <a:pt x="0" y="1383764"/>
                </a:lnTo>
                <a:lnTo>
                  <a:pt x="0" y="0"/>
                </a:lnTo>
                <a:close/>
              </a:path>
            </a:pathLst>
          </a:custGeom>
          <a:blipFill>
            <a:blip r:embed="rId5"/>
            <a:stretch>
              <a:fillRect/>
            </a:stretch>
          </a:blipFill>
        </p:spPr>
        <p:txBody>
          <a:bodyPr/>
          <a:lstStyle/>
          <a:p>
            <a:endParaRPr lang="en-GB"/>
          </a:p>
        </p:txBody>
      </p:sp>
      <p:sp>
        <p:nvSpPr>
          <p:cNvPr id="17" name="Freeform 17"/>
          <p:cNvSpPr/>
          <p:nvPr/>
        </p:nvSpPr>
        <p:spPr>
          <a:xfrm>
            <a:off x="506497" y="8389857"/>
            <a:ext cx="1716243" cy="1184308"/>
          </a:xfrm>
          <a:custGeom>
            <a:avLst/>
            <a:gdLst/>
            <a:ahLst/>
            <a:cxnLst/>
            <a:rect l="l" t="t" r="r" b="b"/>
            <a:pathLst>
              <a:path w="1716243" h="1184308">
                <a:moveTo>
                  <a:pt x="0" y="0"/>
                </a:moveTo>
                <a:lnTo>
                  <a:pt x="1716243" y="0"/>
                </a:lnTo>
                <a:lnTo>
                  <a:pt x="1716243" y="1184308"/>
                </a:lnTo>
                <a:lnTo>
                  <a:pt x="0" y="1184308"/>
                </a:lnTo>
                <a:lnTo>
                  <a:pt x="0" y="0"/>
                </a:lnTo>
                <a:close/>
              </a:path>
            </a:pathLst>
          </a:custGeom>
          <a:blipFill>
            <a:blip r:embed="rId6"/>
            <a:stretch>
              <a:fillRect/>
            </a:stretch>
          </a:blipFill>
        </p:spPr>
        <p:txBody>
          <a:bodyPr/>
          <a:lstStyle/>
          <a:p>
            <a:endParaRPr lang="en-GB"/>
          </a:p>
        </p:txBody>
      </p:sp>
      <p:sp>
        <p:nvSpPr>
          <p:cNvPr id="18" name="Freeform 18"/>
          <p:cNvSpPr/>
          <p:nvPr/>
        </p:nvSpPr>
        <p:spPr>
          <a:xfrm>
            <a:off x="543336" y="852260"/>
            <a:ext cx="1161860" cy="698568"/>
          </a:xfrm>
          <a:custGeom>
            <a:avLst/>
            <a:gdLst/>
            <a:ahLst/>
            <a:cxnLst/>
            <a:rect l="l" t="t" r="r" b="b"/>
            <a:pathLst>
              <a:path w="1161860" h="698568">
                <a:moveTo>
                  <a:pt x="0" y="0"/>
                </a:moveTo>
                <a:lnTo>
                  <a:pt x="1161859" y="0"/>
                </a:lnTo>
                <a:lnTo>
                  <a:pt x="1161859" y="698568"/>
                </a:lnTo>
                <a:lnTo>
                  <a:pt x="0" y="69856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9" name="Freeform 19"/>
          <p:cNvSpPr/>
          <p:nvPr/>
        </p:nvSpPr>
        <p:spPr>
          <a:xfrm>
            <a:off x="5553590" y="812189"/>
            <a:ext cx="1127759" cy="793661"/>
          </a:xfrm>
          <a:custGeom>
            <a:avLst/>
            <a:gdLst/>
            <a:ahLst/>
            <a:cxnLst/>
            <a:rect l="l" t="t" r="r" b="b"/>
            <a:pathLst>
              <a:path w="1127759" h="793661">
                <a:moveTo>
                  <a:pt x="0" y="0"/>
                </a:moveTo>
                <a:lnTo>
                  <a:pt x="1127759" y="0"/>
                </a:lnTo>
                <a:lnTo>
                  <a:pt x="1127759" y="793661"/>
                </a:lnTo>
                <a:lnTo>
                  <a:pt x="0" y="79366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0" name="Freeform 20"/>
          <p:cNvSpPr/>
          <p:nvPr/>
        </p:nvSpPr>
        <p:spPr>
          <a:xfrm>
            <a:off x="9132038" y="863866"/>
            <a:ext cx="855386" cy="775193"/>
          </a:xfrm>
          <a:custGeom>
            <a:avLst/>
            <a:gdLst/>
            <a:ahLst/>
            <a:cxnLst/>
            <a:rect l="l" t="t" r="r" b="b"/>
            <a:pathLst>
              <a:path w="855386" h="775193">
                <a:moveTo>
                  <a:pt x="0" y="0"/>
                </a:moveTo>
                <a:lnTo>
                  <a:pt x="855385" y="0"/>
                </a:lnTo>
                <a:lnTo>
                  <a:pt x="855385" y="775194"/>
                </a:lnTo>
                <a:lnTo>
                  <a:pt x="0" y="77519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1" name="Group 21"/>
          <p:cNvGrpSpPr/>
          <p:nvPr/>
        </p:nvGrpSpPr>
        <p:grpSpPr>
          <a:xfrm>
            <a:off x="12542887" y="812189"/>
            <a:ext cx="921063" cy="877888"/>
            <a:chOff x="0" y="0"/>
            <a:chExt cx="812800" cy="774700"/>
          </a:xfrm>
        </p:grpSpPr>
        <p:sp>
          <p:nvSpPr>
            <p:cNvPr id="22" name="Freeform 22"/>
            <p:cNvSpPr/>
            <p:nvPr/>
          </p:nvSpPr>
          <p:spPr>
            <a:xfrm>
              <a:off x="0" y="0"/>
              <a:ext cx="812800" cy="774700"/>
            </a:xfrm>
            <a:custGeom>
              <a:avLst/>
              <a:gdLst/>
              <a:ahLst/>
              <a:cxnLst/>
              <a:rect l="l" t="t" r="r" b="b"/>
              <a:pathLst>
                <a:path w="812800" h="774700">
                  <a:moveTo>
                    <a:pt x="406400" y="0"/>
                  </a:moveTo>
                  <a:lnTo>
                    <a:pt x="502338" y="295909"/>
                  </a:lnTo>
                  <a:lnTo>
                    <a:pt x="812800" y="295909"/>
                  </a:lnTo>
                  <a:lnTo>
                    <a:pt x="561631" y="478791"/>
                  </a:lnTo>
                  <a:lnTo>
                    <a:pt x="657569" y="774700"/>
                  </a:lnTo>
                  <a:lnTo>
                    <a:pt x="406400" y="591819"/>
                  </a:lnTo>
                  <a:lnTo>
                    <a:pt x="155231" y="774700"/>
                  </a:lnTo>
                  <a:lnTo>
                    <a:pt x="251169" y="478791"/>
                  </a:lnTo>
                  <a:lnTo>
                    <a:pt x="0" y="295909"/>
                  </a:lnTo>
                  <a:lnTo>
                    <a:pt x="310462" y="295909"/>
                  </a:lnTo>
                  <a:lnTo>
                    <a:pt x="406400" y="0"/>
                  </a:lnTo>
                  <a:close/>
                </a:path>
              </a:pathLst>
            </a:custGeom>
            <a:solidFill>
              <a:srgbClr val="FFFFFF"/>
            </a:solidFill>
            <a:ln w="38100" cap="sq">
              <a:solidFill>
                <a:srgbClr val="000000"/>
              </a:solidFill>
              <a:prstDash val="solid"/>
              <a:miter/>
            </a:ln>
          </p:spPr>
          <p:txBody>
            <a:bodyPr/>
            <a:lstStyle/>
            <a:p>
              <a:endParaRPr lang="en-GB"/>
            </a:p>
          </p:txBody>
        </p:sp>
        <p:sp>
          <p:nvSpPr>
            <p:cNvPr id="23" name="TextBox 23"/>
            <p:cNvSpPr txBox="1"/>
            <p:nvPr/>
          </p:nvSpPr>
          <p:spPr>
            <a:xfrm>
              <a:off x="228600" y="228600"/>
              <a:ext cx="355600" cy="381000"/>
            </a:xfrm>
            <a:prstGeom prst="rect">
              <a:avLst/>
            </a:prstGeom>
          </p:spPr>
          <p:txBody>
            <a:bodyPr lIns="50800" tIns="50800" rIns="50800" bIns="50800" rtlCol="0" anchor="ctr"/>
            <a:lstStyle/>
            <a:p>
              <a:pPr algn="ctr">
                <a:lnSpc>
                  <a:spcPts val="2659"/>
                </a:lnSpc>
              </a:pPr>
              <a:endParaRPr/>
            </a:p>
          </p:txBody>
        </p:sp>
      </p:grpSp>
      <p:grpSp>
        <p:nvGrpSpPr>
          <p:cNvPr id="24" name="Group 24"/>
          <p:cNvGrpSpPr/>
          <p:nvPr/>
        </p:nvGrpSpPr>
        <p:grpSpPr>
          <a:xfrm>
            <a:off x="667161" y="147706"/>
            <a:ext cx="17449389" cy="583765"/>
            <a:chOff x="0" y="0"/>
            <a:chExt cx="4595724" cy="153749"/>
          </a:xfrm>
        </p:grpSpPr>
        <p:sp>
          <p:nvSpPr>
            <p:cNvPr id="25" name="Freeform 25"/>
            <p:cNvSpPr/>
            <p:nvPr/>
          </p:nvSpPr>
          <p:spPr>
            <a:xfrm>
              <a:off x="0" y="0"/>
              <a:ext cx="4595724" cy="153749"/>
            </a:xfrm>
            <a:custGeom>
              <a:avLst/>
              <a:gdLst/>
              <a:ahLst/>
              <a:cxnLst/>
              <a:rect l="l" t="t" r="r" b="b"/>
              <a:pathLst>
                <a:path w="4595724" h="153749">
                  <a:moveTo>
                    <a:pt x="22628" y="0"/>
                  </a:moveTo>
                  <a:lnTo>
                    <a:pt x="4573096" y="0"/>
                  </a:lnTo>
                  <a:cubicBezTo>
                    <a:pt x="4579098" y="0"/>
                    <a:pt x="4584853" y="2384"/>
                    <a:pt x="4589097" y="6627"/>
                  </a:cubicBezTo>
                  <a:cubicBezTo>
                    <a:pt x="4593340" y="10871"/>
                    <a:pt x="4595724" y="16626"/>
                    <a:pt x="4595724" y="22628"/>
                  </a:cubicBezTo>
                  <a:lnTo>
                    <a:pt x="4595724" y="131121"/>
                  </a:lnTo>
                  <a:cubicBezTo>
                    <a:pt x="4595724" y="137122"/>
                    <a:pt x="4593340" y="142878"/>
                    <a:pt x="4589097" y="147121"/>
                  </a:cubicBezTo>
                  <a:cubicBezTo>
                    <a:pt x="4584853" y="151365"/>
                    <a:pt x="4579098" y="153749"/>
                    <a:pt x="4573096" y="153749"/>
                  </a:cubicBezTo>
                  <a:lnTo>
                    <a:pt x="22628" y="153749"/>
                  </a:lnTo>
                  <a:cubicBezTo>
                    <a:pt x="16626" y="153749"/>
                    <a:pt x="10871" y="151365"/>
                    <a:pt x="6627" y="147121"/>
                  </a:cubicBezTo>
                  <a:cubicBezTo>
                    <a:pt x="2384" y="142878"/>
                    <a:pt x="0" y="137122"/>
                    <a:pt x="0" y="131121"/>
                  </a:cubicBezTo>
                  <a:lnTo>
                    <a:pt x="0" y="22628"/>
                  </a:lnTo>
                  <a:cubicBezTo>
                    <a:pt x="0" y="16626"/>
                    <a:pt x="2384" y="10871"/>
                    <a:pt x="6627" y="6627"/>
                  </a:cubicBezTo>
                  <a:cubicBezTo>
                    <a:pt x="10871" y="2384"/>
                    <a:pt x="16626" y="0"/>
                    <a:pt x="22628" y="0"/>
                  </a:cubicBezTo>
                  <a:close/>
                </a:path>
              </a:pathLst>
            </a:custGeom>
            <a:solidFill>
              <a:srgbClr val="C1FF72"/>
            </a:solidFill>
            <a:ln w="9525" cap="rnd">
              <a:solidFill>
                <a:srgbClr val="000000"/>
              </a:solidFill>
              <a:prstDash val="solid"/>
              <a:round/>
            </a:ln>
          </p:spPr>
          <p:txBody>
            <a:bodyPr/>
            <a:lstStyle/>
            <a:p>
              <a:endParaRPr lang="en-GB"/>
            </a:p>
          </p:txBody>
        </p:sp>
        <p:sp>
          <p:nvSpPr>
            <p:cNvPr id="26" name="TextBox 26"/>
            <p:cNvSpPr txBox="1"/>
            <p:nvPr/>
          </p:nvSpPr>
          <p:spPr>
            <a:xfrm>
              <a:off x="0" y="-38100"/>
              <a:ext cx="4595724" cy="191849"/>
            </a:xfrm>
            <a:prstGeom prst="rect">
              <a:avLst/>
            </a:prstGeom>
          </p:spPr>
          <p:txBody>
            <a:bodyPr lIns="50800" tIns="50800" rIns="50800" bIns="50800" rtlCol="0" anchor="ctr"/>
            <a:lstStyle/>
            <a:p>
              <a:pPr algn="ctr">
                <a:lnSpc>
                  <a:spcPts val="2659"/>
                </a:lnSpc>
              </a:pPr>
              <a:endParaRPr/>
            </a:p>
          </p:txBody>
        </p:sp>
      </p:grpSp>
      <p:sp>
        <p:nvSpPr>
          <p:cNvPr id="27" name="Freeform 27"/>
          <p:cNvSpPr/>
          <p:nvPr/>
        </p:nvSpPr>
        <p:spPr>
          <a:xfrm>
            <a:off x="16952211" y="812189"/>
            <a:ext cx="878589" cy="878589"/>
          </a:xfrm>
          <a:custGeom>
            <a:avLst/>
            <a:gdLst/>
            <a:ahLst/>
            <a:cxnLst/>
            <a:rect l="l" t="t" r="r" b="b"/>
            <a:pathLst>
              <a:path w="878589" h="878589">
                <a:moveTo>
                  <a:pt x="0" y="0"/>
                </a:moveTo>
                <a:lnTo>
                  <a:pt x="878589" y="0"/>
                </a:lnTo>
                <a:lnTo>
                  <a:pt x="878589" y="878590"/>
                </a:lnTo>
                <a:lnTo>
                  <a:pt x="0" y="878590"/>
                </a:lnTo>
                <a:lnTo>
                  <a:pt x="0" y="0"/>
                </a:lnTo>
                <a:close/>
              </a:path>
            </a:pathLst>
          </a:custGeom>
          <a:blipFill>
            <a:blip r:embed="rId13"/>
            <a:stretch>
              <a:fillRect/>
            </a:stretch>
          </a:blipFill>
        </p:spPr>
        <p:txBody>
          <a:bodyPr/>
          <a:lstStyle/>
          <a:p>
            <a:endParaRPr lang="en-GB"/>
          </a:p>
        </p:txBody>
      </p:sp>
      <p:grpSp>
        <p:nvGrpSpPr>
          <p:cNvPr id="28" name="Group 28"/>
          <p:cNvGrpSpPr/>
          <p:nvPr/>
        </p:nvGrpSpPr>
        <p:grpSpPr>
          <a:xfrm>
            <a:off x="436738" y="3714508"/>
            <a:ext cx="1786003" cy="288384"/>
            <a:chOff x="0" y="0"/>
            <a:chExt cx="470388" cy="75953"/>
          </a:xfrm>
        </p:grpSpPr>
        <p:sp>
          <p:nvSpPr>
            <p:cNvPr id="29" name="Freeform 29"/>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0" name="TextBox 30"/>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grpSp>
        <p:nvGrpSpPr>
          <p:cNvPr id="31" name="Group 31"/>
          <p:cNvGrpSpPr/>
          <p:nvPr/>
        </p:nvGrpSpPr>
        <p:grpSpPr>
          <a:xfrm>
            <a:off x="480105" y="5728456"/>
            <a:ext cx="1786003" cy="288384"/>
            <a:chOff x="0" y="0"/>
            <a:chExt cx="470388" cy="75953"/>
          </a:xfrm>
        </p:grpSpPr>
        <p:sp>
          <p:nvSpPr>
            <p:cNvPr id="32" name="Freeform 32"/>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3" name="TextBox 33"/>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grpSp>
        <p:nvGrpSpPr>
          <p:cNvPr id="34" name="Group 34"/>
          <p:cNvGrpSpPr/>
          <p:nvPr/>
        </p:nvGrpSpPr>
        <p:grpSpPr>
          <a:xfrm>
            <a:off x="506497" y="7770132"/>
            <a:ext cx="1786003" cy="288384"/>
            <a:chOff x="0" y="0"/>
            <a:chExt cx="470388" cy="75953"/>
          </a:xfrm>
        </p:grpSpPr>
        <p:sp>
          <p:nvSpPr>
            <p:cNvPr id="35" name="Freeform 35"/>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6" name="TextBox 36"/>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grpSp>
        <p:nvGrpSpPr>
          <p:cNvPr id="37" name="Group 37"/>
          <p:cNvGrpSpPr/>
          <p:nvPr/>
        </p:nvGrpSpPr>
        <p:grpSpPr>
          <a:xfrm>
            <a:off x="415506" y="9697990"/>
            <a:ext cx="1786003" cy="288384"/>
            <a:chOff x="0" y="0"/>
            <a:chExt cx="470388" cy="75953"/>
          </a:xfrm>
        </p:grpSpPr>
        <p:sp>
          <p:nvSpPr>
            <p:cNvPr id="38" name="Freeform 38"/>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9" name="TextBox 39"/>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sp>
        <p:nvSpPr>
          <p:cNvPr id="40" name="TextBox 40"/>
          <p:cNvSpPr txBox="1"/>
          <p:nvPr/>
        </p:nvSpPr>
        <p:spPr>
          <a:xfrm>
            <a:off x="762205" y="191036"/>
            <a:ext cx="17259300" cy="421128"/>
          </a:xfrm>
          <a:prstGeom prst="rect">
            <a:avLst/>
          </a:prstGeom>
        </p:spPr>
        <p:txBody>
          <a:bodyPr lIns="0" tIns="0" rIns="0" bIns="0" rtlCol="0" anchor="t">
            <a:spAutoFit/>
          </a:bodyPr>
          <a:lstStyle/>
          <a:p>
            <a:pPr algn="ctr">
              <a:lnSpc>
                <a:spcPts val="3377"/>
              </a:lnSpc>
              <a:spcBef>
                <a:spcPct val="0"/>
              </a:spcBef>
            </a:pPr>
            <a:r>
              <a:rPr lang="en-US" sz="2412">
                <a:solidFill>
                  <a:srgbClr val="000000"/>
                </a:solidFill>
                <a:latin typeface="Coming Soon"/>
                <a:ea typeface="Coming Soon"/>
                <a:cs typeface="Coming Soon"/>
                <a:sym typeface="Coming Soon"/>
              </a:rPr>
              <a:t> Tymor y Gwanwyn 2026 / Spring Term 2026  - Cam Cynnydd/Progression Step 2 Thema/Theme - Dyfeisiadau / Inventions</a:t>
            </a:r>
          </a:p>
        </p:txBody>
      </p:sp>
      <p:sp>
        <p:nvSpPr>
          <p:cNvPr id="41" name="TextBox 41"/>
          <p:cNvSpPr txBox="1"/>
          <p:nvPr/>
        </p:nvSpPr>
        <p:spPr>
          <a:xfrm>
            <a:off x="1828450" y="890934"/>
            <a:ext cx="3725140" cy="607597"/>
          </a:xfrm>
          <a:prstGeom prst="rect">
            <a:avLst/>
          </a:prstGeom>
        </p:spPr>
        <p:txBody>
          <a:bodyPr lIns="0" tIns="0" rIns="0" bIns="0" rtlCol="0" anchor="t">
            <a:spAutoFit/>
          </a:bodyPr>
          <a:lstStyle/>
          <a:p>
            <a:pPr algn="ctr">
              <a:lnSpc>
                <a:spcPts val="2490"/>
              </a:lnSpc>
            </a:pPr>
            <a:r>
              <a:rPr lang="en-US" sz="1778">
                <a:solidFill>
                  <a:srgbClr val="000000"/>
                </a:solidFill>
                <a:latin typeface="Coming Soon"/>
                <a:ea typeface="Coming Soon"/>
                <a:cs typeface="Coming Soon"/>
                <a:sym typeface="Coming Soon"/>
              </a:rPr>
              <a:t>Beth ydych chi’n ei wybod/meddwl?</a:t>
            </a:r>
          </a:p>
          <a:p>
            <a:pPr algn="ctr">
              <a:lnSpc>
                <a:spcPts val="2490"/>
              </a:lnSpc>
              <a:spcBef>
                <a:spcPct val="0"/>
              </a:spcBef>
            </a:pPr>
            <a:r>
              <a:rPr lang="en-US" sz="1778">
                <a:solidFill>
                  <a:srgbClr val="000000"/>
                </a:solidFill>
                <a:latin typeface="Coming Soon"/>
                <a:ea typeface="Coming Soon"/>
                <a:cs typeface="Coming Soon"/>
                <a:sym typeface="Coming Soon"/>
              </a:rPr>
              <a:t>What do you think/know?</a:t>
            </a:r>
          </a:p>
        </p:txBody>
      </p:sp>
      <p:sp>
        <p:nvSpPr>
          <p:cNvPr id="42" name="TextBox 42"/>
          <p:cNvSpPr txBox="1"/>
          <p:nvPr/>
        </p:nvSpPr>
        <p:spPr>
          <a:xfrm>
            <a:off x="6805174" y="930378"/>
            <a:ext cx="2203038" cy="567349"/>
          </a:xfrm>
          <a:prstGeom prst="rect">
            <a:avLst/>
          </a:prstGeom>
        </p:spPr>
        <p:txBody>
          <a:bodyPr lIns="0" tIns="0" rIns="0" bIns="0" rtlCol="0" anchor="t">
            <a:spAutoFit/>
          </a:bodyPr>
          <a:lstStyle/>
          <a:p>
            <a:pPr algn="ctr">
              <a:lnSpc>
                <a:spcPts val="2276"/>
              </a:lnSpc>
              <a:spcBef>
                <a:spcPct val="0"/>
              </a:spcBef>
            </a:pPr>
            <a:r>
              <a:rPr lang="en-US" sz="1625">
                <a:solidFill>
                  <a:srgbClr val="000000"/>
                </a:solidFill>
                <a:latin typeface="Coming Soon"/>
                <a:ea typeface="Coming Soon"/>
                <a:cs typeface="Coming Soon"/>
                <a:sym typeface="Coming Soon"/>
              </a:rPr>
              <a:t>Beth ydych chi’n gweld?What do you see?</a:t>
            </a:r>
          </a:p>
        </p:txBody>
      </p:sp>
      <p:sp>
        <p:nvSpPr>
          <p:cNvPr id="43" name="TextBox 43"/>
          <p:cNvSpPr txBox="1"/>
          <p:nvPr/>
        </p:nvSpPr>
        <p:spPr>
          <a:xfrm>
            <a:off x="10111248" y="914732"/>
            <a:ext cx="2307813" cy="582994"/>
          </a:xfrm>
          <a:prstGeom prst="rect">
            <a:avLst/>
          </a:prstGeom>
        </p:spPr>
        <p:txBody>
          <a:bodyPr lIns="0" tIns="0" rIns="0" bIns="0" rtlCol="0" anchor="t">
            <a:spAutoFit/>
          </a:bodyPr>
          <a:lstStyle/>
          <a:p>
            <a:pPr algn="ctr">
              <a:lnSpc>
                <a:spcPts val="2384"/>
              </a:lnSpc>
              <a:spcBef>
                <a:spcPct val="0"/>
              </a:spcBef>
            </a:pPr>
            <a:r>
              <a:rPr lang="en-US" sz="1703">
                <a:solidFill>
                  <a:srgbClr val="000000"/>
                </a:solidFill>
                <a:latin typeface="Coming Soon"/>
                <a:ea typeface="Coming Soon"/>
                <a:cs typeface="Coming Soon"/>
                <a:sym typeface="Coming Soon"/>
              </a:rPr>
              <a:t>Sut ydych chi’n teimlo?How do you feel?</a:t>
            </a:r>
          </a:p>
        </p:txBody>
      </p:sp>
      <p:sp>
        <p:nvSpPr>
          <p:cNvPr id="44" name="TextBox 44"/>
          <p:cNvSpPr txBox="1"/>
          <p:nvPr/>
        </p:nvSpPr>
        <p:spPr>
          <a:xfrm>
            <a:off x="13587775" y="881409"/>
            <a:ext cx="2642827" cy="599897"/>
          </a:xfrm>
          <a:prstGeom prst="rect">
            <a:avLst/>
          </a:prstGeom>
        </p:spPr>
        <p:txBody>
          <a:bodyPr lIns="0" tIns="0" rIns="0" bIns="0" rtlCol="0" anchor="t">
            <a:spAutoFit/>
          </a:bodyPr>
          <a:lstStyle/>
          <a:p>
            <a:pPr algn="ctr">
              <a:lnSpc>
                <a:spcPts val="2416"/>
              </a:lnSpc>
              <a:spcBef>
                <a:spcPct val="0"/>
              </a:spcBef>
            </a:pPr>
            <a:r>
              <a:rPr lang="en-US" sz="1725">
                <a:solidFill>
                  <a:srgbClr val="000000"/>
                </a:solidFill>
                <a:latin typeface="Coming Soon"/>
                <a:ea typeface="Coming Soon"/>
                <a:cs typeface="Coming Soon"/>
                <a:sym typeface="Coming Soon"/>
              </a:rPr>
              <a:t>Beth yw eich dymuniad? What is your wish?</a:t>
            </a:r>
          </a:p>
        </p:txBody>
      </p:sp>
      <p:sp>
        <p:nvSpPr>
          <p:cNvPr id="45" name="TextBox 45"/>
          <p:cNvSpPr txBox="1"/>
          <p:nvPr/>
        </p:nvSpPr>
        <p:spPr>
          <a:xfrm>
            <a:off x="0" y="1618200"/>
            <a:ext cx="17830800" cy="240090"/>
          </a:xfrm>
          <a:prstGeom prst="rect">
            <a:avLst/>
          </a:prstGeom>
        </p:spPr>
        <p:txBody>
          <a:bodyPr lIns="0" tIns="0" rIns="0" bIns="0" rtlCol="0" anchor="t">
            <a:spAutoFit/>
          </a:bodyPr>
          <a:lstStyle/>
          <a:p>
            <a:pPr algn="ctr">
              <a:lnSpc>
                <a:spcPts val="1973"/>
              </a:lnSpc>
              <a:spcBef>
                <a:spcPct val="0"/>
              </a:spcBef>
            </a:pPr>
            <a:r>
              <a:rPr lang="en-US" sz="1409" u="sng">
                <a:solidFill>
                  <a:srgbClr val="000000"/>
                </a:solidFill>
                <a:latin typeface="Coming Soon"/>
                <a:ea typeface="Coming Soon"/>
                <a:cs typeface="Coming Soon"/>
                <a:sym typeface="Coming Soon"/>
              </a:rPr>
              <a:t>Ein Cwestiwn Mawr / Our Big Question: How do you create something that stands the test of time? How do inventors learn from mistakes to build better things?</a:t>
            </a:r>
          </a:p>
        </p:txBody>
      </p:sp>
      <p:sp>
        <p:nvSpPr>
          <p:cNvPr id="46" name="TextBox 46"/>
          <p:cNvSpPr txBox="1"/>
          <p:nvPr/>
        </p:nvSpPr>
        <p:spPr>
          <a:xfrm>
            <a:off x="2710339" y="2283803"/>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47" name="TextBox 47"/>
          <p:cNvSpPr txBox="1"/>
          <p:nvPr/>
        </p:nvSpPr>
        <p:spPr>
          <a:xfrm>
            <a:off x="2710339" y="4331854"/>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48" name="TextBox 48"/>
          <p:cNvSpPr txBox="1"/>
          <p:nvPr/>
        </p:nvSpPr>
        <p:spPr>
          <a:xfrm>
            <a:off x="2710339" y="6294180"/>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49" name="TextBox 49"/>
          <p:cNvSpPr txBox="1"/>
          <p:nvPr/>
        </p:nvSpPr>
        <p:spPr>
          <a:xfrm>
            <a:off x="2710339" y="8351757"/>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50" name="TextBox 50"/>
          <p:cNvSpPr txBox="1"/>
          <p:nvPr/>
        </p:nvSpPr>
        <p:spPr>
          <a:xfrm>
            <a:off x="527729" y="3790708"/>
            <a:ext cx="1604020" cy="116709"/>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Iechyd a Lles / Health and Well-Being</a:t>
            </a:r>
          </a:p>
        </p:txBody>
      </p:sp>
      <p:sp>
        <p:nvSpPr>
          <p:cNvPr id="51" name="TextBox 51"/>
          <p:cNvSpPr txBox="1"/>
          <p:nvPr/>
        </p:nvSpPr>
        <p:spPr>
          <a:xfrm>
            <a:off x="606444" y="5757031"/>
            <a:ext cx="1604020" cy="241885"/>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Y Celfyddydau Mynegiannol / Expressive Arts</a:t>
            </a:r>
          </a:p>
        </p:txBody>
      </p:sp>
      <p:sp>
        <p:nvSpPr>
          <p:cNvPr id="52" name="TextBox 52"/>
          <p:cNvSpPr txBox="1"/>
          <p:nvPr/>
        </p:nvSpPr>
        <p:spPr>
          <a:xfrm>
            <a:off x="597489" y="7851207"/>
            <a:ext cx="1604020" cy="116709"/>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Y Dyniaethau / Humanities</a:t>
            </a:r>
          </a:p>
        </p:txBody>
      </p:sp>
      <p:sp>
        <p:nvSpPr>
          <p:cNvPr id="53" name="TextBox 53"/>
          <p:cNvSpPr txBox="1"/>
          <p:nvPr/>
        </p:nvSpPr>
        <p:spPr>
          <a:xfrm>
            <a:off x="514985" y="9717040"/>
            <a:ext cx="1604020" cy="241885"/>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Gwyddoniaeth a Thechnoleg / Science and Technology</a:t>
            </a:r>
          </a:p>
        </p:txBody>
      </p:sp>
      <p:sp>
        <p:nvSpPr>
          <p:cNvPr id="54" name="TextBox 54"/>
          <p:cNvSpPr txBox="1"/>
          <p:nvPr/>
        </p:nvSpPr>
        <p:spPr>
          <a:xfrm>
            <a:off x="2527987" y="2548294"/>
            <a:ext cx="15479706" cy="2154436"/>
          </a:xfrm>
          <a:prstGeom prst="rect">
            <a:avLst/>
          </a:prstGeom>
        </p:spPr>
        <p:txBody>
          <a:bodyPr lIns="0" tIns="0" rIns="0" bIns="0" rtlCol="0" anchor="t">
            <a:spAutoFit/>
          </a:bodyPr>
          <a:lstStyle/>
          <a:p>
            <a:pPr>
              <a:lnSpc>
                <a:spcPts val="2067"/>
              </a:lnSpc>
              <a:spcBef>
                <a:spcPct val="0"/>
              </a:spcBef>
            </a:pPr>
            <a:r>
              <a:rPr lang="en-US" sz="1150" dirty="0">
                <a:latin typeface="Coming Soon"/>
                <a:ea typeface="Coming Soon"/>
                <a:cs typeface="Coming Soon"/>
                <a:sym typeface="Coming Soon"/>
                <a:hlinkClick r:id="rId14" tooltip="https://youtu.be/df9-kICBAaI?si=8eRvNDDyfEQU-RzB">
                  <a:extLst>
                    <a:ext uri="{A12FA001-AC4F-418D-AE19-62706E023703}">
                      <ahyp:hlinkClr xmlns:ahyp="http://schemas.microsoft.com/office/drawing/2018/hyperlinkcolor" val="tx"/>
                    </a:ext>
                  </a:extLst>
                </a:hlinkClick>
              </a:rPr>
              <a:t>As part of their Physical Education work with Swansea City FC, pupils will reflect on teamwork, respect and fairness before applying these ideas to their study of the Titanic. They will investigate the different classes of people on board and consider how passengers were treated both fairly and unfairly, including whether the ship’s design supported the needs of people with disabilities or excluded them. Pupils will then imagine how a modern‑day Titanic could be built to ensure equality, accessibility and safety for all. Alongside this, they will explore historical inventions that were created to cut costs and discuss the consequences of </a:t>
            </a:r>
            <a:r>
              <a:rPr lang="en-US" sz="1150" dirty="0" err="1">
                <a:latin typeface="Coming Soon"/>
                <a:ea typeface="Coming Soon"/>
                <a:cs typeface="Coming Soon"/>
                <a:sym typeface="Coming Soon"/>
                <a:hlinkClick r:id="rId14" tooltip="https://youtu.be/df9-kICBAaI?si=8eRvNDDyfEQU-RzB">
                  <a:extLst>
                    <a:ext uri="{A12FA001-AC4F-418D-AE19-62706E023703}">
                      <ahyp:hlinkClr xmlns:ahyp="http://schemas.microsoft.com/office/drawing/2018/hyperlinkcolor" val="tx"/>
                    </a:ext>
                  </a:extLst>
                </a:hlinkClick>
              </a:rPr>
              <a:t>prioritising</a:t>
            </a:r>
            <a:r>
              <a:rPr lang="en-US" sz="1150" dirty="0">
                <a:latin typeface="Coming Soon"/>
                <a:ea typeface="Coming Soon"/>
                <a:cs typeface="Coming Soon"/>
                <a:sym typeface="Coming Soon"/>
                <a:hlinkClick r:id="rId14" tooltip="https://youtu.be/df9-kICBAaI?si=8eRvNDDyfEQU-RzB">
                  <a:extLst>
                    <a:ext uri="{A12FA001-AC4F-418D-AE19-62706E023703}">
                      <ahyp:hlinkClr xmlns:ahyp="http://schemas.microsoft.com/office/drawing/2018/hyperlinkcolor" val="tx"/>
                    </a:ext>
                  </a:extLst>
                </a:hlinkClick>
              </a:rPr>
              <a:t> money over people. This will lead into an investigation of the Post Office Scandal, examining how flawed systems can devastate lives and what lessons society can learn about justice, accountability and ethical decision‑making.. </a:t>
            </a:r>
            <a:r>
              <a:rPr lang="en-US" sz="1150" dirty="0">
                <a:latin typeface="Coming Soon" panose="020B0604020202020204" charset="0"/>
                <a:ea typeface="Coming Soon" panose="020B0604020202020204" charset="0"/>
                <a:cs typeface="Coming Soon"/>
                <a:sym typeface="Coming Soon"/>
              </a:rPr>
              <a:t>We will u</a:t>
            </a:r>
            <a:r>
              <a:rPr lang="en-US" altLang="en-US" sz="1150" dirty="0">
                <a:latin typeface="Coming Soon" panose="020B0604020202020204" charset="0"/>
                <a:ea typeface="Coming Soon" panose="020B0604020202020204" charset="0"/>
              </a:rPr>
              <a:t>se football activities to </a:t>
            </a:r>
            <a:r>
              <a:rPr lang="en-US" altLang="en-US" sz="1150" dirty="0" err="1">
                <a:latin typeface="Coming Soon" panose="020B0604020202020204" charset="0"/>
                <a:ea typeface="Coming Soon" panose="020B0604020202020204" charset="0"/>
              </a:rPr>
              <a:t>practise</a:t>
            </a:r>
            <a:r>
              <a:rPr lang="en-US" altLang="en-US" sz="1150" dirty="0">
                <a:latin typeface="Coming Soon" panose="020B0604020202020204" charset="0"/>
                <a:ea typeface="Coming Soon" panose="020B0604020202020204" charset="0"/>
              </a:rPr>
              <a:t> numeracy skills, including addition, subtraction, multiplication, division, fractions, measurement, and data handling. To understand how the Titanic used telegrams to report the disaster and imagine how communication could have been different by writing an email to emergency services as if email existed in 1912. </a:t>
            </a:r>
          </a:p>
          <a:p>
            <a:pPr>
              <a:lnSpc>
                <a:spcPts val="2067"/>
              </a:lnSpc>
              <a:spcBef>
                <a:spcPct val="0"/>
              </a:spcBef>
            </a:pPr>
            <a:endParaRPr lang="en-US" altLang="en-US" sz="1150" dirty="0">
              <a:latin typeface="Coming Soon" panose="020B0604020202020204" charset="0"/>
              <a:ea typeface="Coming Soon" panose="020B0604020202020204" charset="0"/>
            </a:endParaRPr>
          </a:p>
          <a:p>
            <a:pPr algn="l">
              <a:lnSpc>
                <a:spcPts val="2067"/>
              </a:lnSpc>
              <a:spcBef>
                <a:spcPct val="0"/>
              </a:spcBef>
            </a:pPr>
            <a:endParaRPr lang="en-US" sz="1476" dirty="0">
              <a:solidFill>
                <a:srgbClr val="000000"/>
              </a:solidFill>
              <a:latin typeface="Coming Soon"/>
              <a:ea typeface="Coming Soon"/>
              <a:cs typeface="Coming Soon"/>
              <a:sym typeface="Coming Soon"/>
              <a:hlinkClick r:id="rId14" tooltip="https://youtu.be/df9-kICBAaI?si=8eRvNDDyfEQU-RzB"/>
            </a:endParaRPr>
          </a:p>
        </p:txBody>
      </p:sp>
      <p:sp>
        <p:nvSpPr>
          <p:cNvPr id="55" name="TextBox 55"/>
          <p:cNvSpPr txBox="1"/>
          <p:nvPr/>
        </p:nvSpPr>
        <p:spPr>
          <a:xfrm>
            <a:off x="2412918" y="8648700"/>
            <a:ext cx="15176630" cy="2051844"/>
          </a:xfrm>
          <a:prstGeom prst="rect">
            <a:avLst/>
          </a:prstGeom>
        </p:spPr>
        <p:txBody>
          <a:bodyPr lIns="0" tIns="0" rIns="0" bIns="0" rtlCol="0" anchor="t">
            <a:spAutoFit/>
          </a:bodyPr>
          <a:lstStyle/>
          <a:p>
            <a:pPr>
              <a:lnSpc>
                <a:spcPts val="1957"/>
              </a:lnSpc>
              <a:spcBef>
                <a:spcPct val="0"/>
              </a:spcBef>
            </a:pPr>
            <a:r>
              <a:rPr lang="en-US" sz="1150" dirty="0">
                <a:solidFill>
                  <a:srgbClr val="000000"/>
                </a:solidFill>
                <a:latin typeface="Coming Soon"/>
                <a:ea typeface="Coming Soon"/>
                <a:cs typeface="Coming Soon"/>
                <a:sym typeface="Coming Soon"/>
              </a:rPr>
              <a:t>The pupils will investigate the properties of different materials by studying the Titanic and understanding why steel, wood, and other metals were used in the ship’s construction. They will test how ice and low temperatures affect the strength, flexibility, and durability of these materials, linking their findings to how the iceberg may have caused structural damage. In addition, the pupils will develop computational skills by creating a game in Scratch where they must design a clear algorithm that allows a ship to avoid an iceberg. This will involve using sequences, loops, sensors, and conditional statements to make decisions within the game.. They will deepen their understanding of the Titanic by exploring the historical background of the ship, its construction, its maiden voyage, and the factors that contributed to the disaster. </a:t>
            </a:r>
            <a:r>
              <a:rPr lang="en-US" sz="1150" dirty="0">
                <a:solidFill>
                  <a:srgbClr val="000000"/>
                </a:solidFill>
                <a:latin typeface="Coming Soon" panose="020B0604020202020204" charset="0"/>
                <a:ea typeface="Coming Soon" panose="020B0604020202020204" charset="0"/>
                <a:cs typeface="Coming Soon"/>
                <a:sym typeface="Coming Soon"/>
              </a:rPr>
              <a:t>We will d</a:t>
            </a:r>
            <a:r>
              <a:rPr lang="en-US" altLang="en-US" sz="1150" dirty="0">
                <a:latin typeface="Coming Soon" panose="020B0604020202020204" charset="0"/>
                <a:ea typeface="Coming Soon" panose="020B0604020202020204" charset="0"/>
              </a:rPr>
              <a:t>evelop measuring skills by using a thermometer to record temperatures (including negative values) and by measuring distances.. Students will use historical documents (e.g., ship logs, weather records, iceberg warnings) to create and present a short weather report as if they were broadcasting on the day the Titanic sailed. </a:t>
            </a:r>
          </a:p>
          <a:p>
            <a:pPr>
              <a:lnSpc>
                <a:spcPts val="1957"/>
              </a:lnSpc>
              <a:spcBef>
                <a:spcPct val="0"/>
              </a:spcBef>
            </a:pPr>
            <a:r>
              <a:rPr lang="en-US" altLang="en-US" sz="1400" dirty="0">
                <a:latin typeface="Coming Soon" panose="020B0604020202020204" charset="0"/>
                <a:ea typeface="Coming Soon" panose="020B0604020202020204" charset="0"/>
              </a:rPr>
              <a:t>.. </a:t>
            </a:r>
          </a:p>
          <a:p>
            <a:pPr algn="l">
              <a:lnSpc>
                <a:spcPts val="1957"/>
              </a:lnSpc>
              <a:spcBef>
                <a:spcPct val="0"/>
              </a:spcBef>
            </a:pPr>
            <a:endParaRPr lang="en-US" sz="1398" dirty="0">
              <a:solidFill>
                <a:srgbClr val="000000"/>
              </a:solidFill>
              <a:latin typeface="Coming Soon"/>
              <a:ea typeface="Coming Soon"/>
              <a:cs typeface="Coming Soon"/>
              <a:sym typeface="Coming Soon"/>
            </a:endParaRPr>
          </a:p>
        </p:txBody>
      </p:sp>
      <p:sp>
        <p:nvSpPr>
          <p:cNvPr id="56" name="TextBox 56"/>
          <p:cNvSpPr txBox="1"/>
          <p:nvPr/>
        </p:nvSpPr>
        <p:spPr>
          <a:xfrm>
            <a:off x="2351094" y="6673862"/>
            <a:ext cx="15612775" cy="1795363"/>
          </a:xfrm>
          <a:prstGeom prst="rect">
            <a:avLst/>
          </a:prstGeom>
        </p:spPr>
        <p:txBody>
          <a:bodyPr lIns="0" tIns="0" rIns="0" bIns="0" rtlCol="0" anchor="t">
            <a:spAutoFit/>
          </a:bodyPr>
          <a:lstStyle/>
          <a:p>
            <a:pPr>
              <a:lnSpc>
                <a:spcPts val="2038"/>
              </a:lnSpc>
              <a:spcBef>
                <a:spcPct val="0"/>
              </a:spcBef>
            </a:pPr>
            <a:r>
              <a:rPr lang="en-US" sz="1150" dirty="0">
                <a:solidFill>
                  <a:srgbClr val="000000"/>
                </a:solidFill>
                <a:latin typeface="Coming Soon" panose="020B0604020202020204" charset="0"/>
                <a:ea typeface="Coming Soon" panose="020B0604020202020204" charset="0"/>
                <a:cs typeface="Coming Soon"/>
                <a:sym typeface="Coming Soon"/>
              </a:rPr>
              <a:t>Pupils will explore the history of the Titanic and consider how society learns from major problems, examining what has changed in engineering, safety, and communication since 1912. They will investigate a range of conspiracy theories linked to the disaster, using these to develop critical thinking skills by comparing biased and unbiased sources in the media and discussing how modern dependency on AI can influence the information people receive. As part of their study of communication, pupils will compare how news of the Titanic tragedy was shared with the world at the time with the speed and reach of global communication today. Alongside this, pupils will learn about Buddhism and what it means for Buddhists to live a good and mindful life, before comparing these beliefs with Christian teachings and exploring the Easter story to understand similarities and differences between the two faiths. We will d</a:t>
            </a:r>
            <a:r>
              <a:rPr lang="en-US" altLang="en-US" sz="1150" dirty="0">
                <a:latin typeface="Coming Soon" panose="020B0604020202020204" charset="0"/>
                <a:ea typeface="Coming Soon" panose="020B0604020202020204" charset="0"/>
              </a:rPr>
              <a:t>evelop reasoning skills by solving word problems that use all four operations (addition, subtraction, multiplication, and division). Pupils will develop comprehension skills by exploring postcards sent before and after the Titanic’s voyage.</a:t>
            </a:r>
          </a:p>
          <a:p>
            <a:pPr>
              <a:lnSpc>
                <a:spcPts val="2038"/>
              </a:lnSpc>
              <a:spcBef>
                <a:spcPct val="0"/>
              </a:spcBef>
            </a:pPr>
            <a:endParaRPr lang="en-US" altLang="en-US" sz="1600" dirty="0">
              <a:latin typeface="Arial" panose="020B0604020202020204" pitchFamily="34" charset="0"/>
            </a:endParaRPr>
          </a:p>
          <a:p>
            <a:pPr algn="l">
              <a:lnSpc>
                <a:spcPts val="2038"/>
              </a:lnSpc>
              <a:spcBef>
                <a:spcPct val="0"/>
              </a:spcBef>
            </a:pPr>
            <a:r>
              <a:rPr lang="en-US" sz="1456" dirty="0">
                <a:solidFill>
                  <a:srgbClr val="000000"/>
                </a:solidFill>
                <a:latin typeface="Coming Soon"/>
                <a:ea typeface="Coming Soon"/>
                <a:cs typeface="Coming Soon"/>
                <a:sym typeface="Coming Soon"/>
              </a:rPr>
              <a:t> </a:t>
            </a:r>
          </a:p>
        </p:txBody>
      </p:sp>
      <p:sp>
        <p:nvSpPr>
          <p:cNvPr id="57" name="TextBox 57"/>
          <p:cNvSpPr txBox="1"/>
          <p:nvPr/>
        </p:nvSpPr>
        <p:spPr>
          <a:xfrm>
            <a:off x="2412918" y="4724824"/>
            <a:ext cx="15417882" cy="1538883"/>
          </a:xfrm>
          <a:prstGeom prst="rect">
            <a:avLst/>
          </a:prstGeom>
        </p:spPr>
        <p:txBody>
          <a:bodyPr lIns="0" tIns="0" rIns="0" bIns="0" rtlCol="0" anchor="t">
            <a:spAutoFit/>
          </a:bodyPr>
          <a:lstStyle/>
          <a:p>
            <a:pPr>
              <a:lnSpc>
                <a:spcPts val="2021"/>
              </a:lnSpc>
              <a:spcBef>
                <a:spcPct val="0"/>
              </a:spcBef>
            </a:pPr>
            <a:r>
              <a:rPr lang="en-US" sz="1150" dirty="0">
                <a:solidFill>
                  <a:srgbClr val="000000"/>
                </a:solidFill>
                <a:latin typeface="Coming Soon"/>
                <a:ea typeface="Coming Soon"/>
                <a:cs typeface="Coming Soon"/>
                <a:sym typeface="Coming Soon"/>
              </a:rPr>
              <a:t>Pupils will celebrate key Welsh cultural events such as St David’s Day and </a:t>
            </a:r>
            <a:r>
              <a:rPr lang="en-US" sz="1150" dirty="0" err="1">
                <a:solidFill>
                  <a:srgbClr val="000000"/>
                </a:solidFill>
                <a:latin typeface="Coming Soon"/>
                <a:ea typeface="Coming Soon"/>
                <a:cs typeface="Coming Soon"/>
                <a:sym typeface="Coming Soon"/>
              </a:rPr>
              <a:t>Dydd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Miwsig</a:t>
            </a:r>
            <a:r>
              <a:rPr lang="en-US" sz="1150" dirty="0">
                <a:solidFill>
                  <a:srgbClr val="000000"/>
                </a:solidFill>
                <a:latin typeface="Coming Soon"/>
                <a:ea typeface="Coming Soon"/>
                <a:cs typeface="Coming Soon"/>
                <a:sym typeface="Coming Soon"/>
              </a:rPr>
              <a:t> Cymru, deepening their understanding of their own heritage, traditions and identity.</a:t>
            </a:r>
            <a:r>
              <a:rPr lang="en-GB" dirty="0"/>
              <a:t> </a:t>
            </a:r>
            <a:r>
              <a:rPr lang="en-GB" sz="1150" dirty="0">
                <a:latin typeface="Coming Soon" panose="020B0604020202020204" charset="0"/>
                <a:ea typeface="Coming Soon" panose="020B0604020202020204" charset="0"/>
              </a:rPr>
              <a:t>Use the musical fractions to compose a piece of music to clap to accompany the Irish jig, which was popular amongst third class passengers on the Titanic... </a:t>
            </a:r>
            <a:r>
              <a:rPr lang="en-US" sz="1150" dirty="0">
                <a:solidFill>
                  <a:srgbClr val="000000"/>
                </a:solidFill>
                <a:latin typeface="Coming Soon"/>
                <a:ea typeface="Coming Soon"/>
                <a:cs typeface="Coming Soon"/>
                <a:sym typeface="Coming Soon"/>
              </a:rPr>
              <a:t>Pupils will also study the work of Welsh composer Grace Williams and use her style as inspiration to create their own expressive piece of art or music. As part of their creative development, pupils will select appropriate materials to design and build a 3D sculpture linked to the Titanic, such as a memorial figure, a symbolic lifeboat, or a representation of the ship itself. In literacy, pupils will engage with a Pie Corbett‑style fictional text based on the Titanic and use its structure, language features and storytelling techniques to plan and write their own imaginative narrative</a:t>
            </a:r>
            <a:r>
              <a:rPr lang="en-US" sz="1150" dirty="0">
                <a:solidFill>
                  <a:srgbClr val="000000"/>
                </a:solidFill>
                <a:latin typeface="Coming Soon" panose="020B0604020202020204" charset="0"/>
                <a:ea typeface="Coming Soon" panose="020B0604020202020204" charset="0"/>
                <a:cs typeface="Coming Soon"/>
                <a:sym typeface="Coming Soon"/>
              </a:rPr>
              <a:t>. Also, we will </a:t>
            </a:r>
            <a:r>
              <a:rPr lang="en-US" sz="1150" dirty="0" err="1">
                <a:solidFill>
                  <a:srgbClr val="000000"/>
                </a:solidFill>
                <a:latin typeface="Coming Soon" panose="020B0604020202020204" charset="0"/>
                <a:ea typeface="Coming Soon" panose="020B0604020202020204" charset="0"/>
                <a:cs typeface="Coming Soon"/>
                <a:sym typeface="Coming Soon"/>
              </a:rPr>
              <a:t>r</a:t>
            </a:r>
            <a:r>
              <a:rPr lang="en-US" altLang="en-US" sz="1150" dirty="0" err="1">
                <a:latin typeface="Coming Soon" panose="020B0604020202020204" charset="0"/>
                <a:ea typeface="Coming Soon" panose="020B0604020202020204" charset="0"/>
              </a:rPr>
              <a:t>ecognise</a:t>
            </a:r>
            <a:r>
              <a:rPr lang="en-US" altLang="en-US" sz="1150" dirty="0">
                <a:latin typeface="Coming Soon" panose="020B0604020202020204" charset="0"/>
                <a:ea typeface="Coming Soon" panose="020B0604020202020204" charset="0"/>
              </a:rPr>
              <a:t> simple fraction patterns shown in musical notes.</a:t>
            </a:r>
          </a:p>
          <a:p>
            <a:pPr algn="l">
              <a:lnSpc>
                <a:spcPts val="2021"/>
              </a:lnSpc>
              <a:spcBef>
                <a:spcPct val="0"/>
              </a:spcBef>
            </a:pPr>
            <a:endParaRPr lang="en-US" sz="1443" dirty="0">
              <a:solidFill>
                <a:srgbClr val="000000"/>
              </a:solidFill>
              <a:latin typeface="Coming Soon"/>
              <a:ea typeface="Coming Soon"/>
              <a:cs typeface="Coming Soon"/>
              <a:sym typeface="Coming Soo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92424" y="2207603"/>
            <a:ext cx="17924126" cy="1914701"/>
            <a:chOff x="0" y="0"/>
            <a:chExt cx="5500729" cy="587602"/>
          </a:xfrm>
        </p:grpSpPr>
        <p:sp>
          <p:nvSpPr>
            <p:cNvPr id="3" name="Freeform 3"/>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CB6CE6"/>
            </a:solidFill>
            <a:ln w="19050" cap="rnd">
              <a:solidFill>
                <a:srgbClr val="000000"/>
              </a:solidFill>
              <a:prstDash val="solid"/>
              <a:round/>
            </a:ln>
          </p:spPr>
          <p:txBody>
            <a:bodyPr/>
            <a:lstStyle/>
            <a:p>
              <a:endParaRPr lang="en-GB"/>
            </a:p>
          </p:txBody>
        </p:sp>
        <p:sp>
          <p:nvSpPr>
            <p:cNvPr id="4" name="TextBox 4"/>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92424" y="4217554"/>
            <a:ext cx="17924126" cy="1914701"/>
            <a:chOff x="0" y="0"/>
            <a:chExt cx="5500729" cy="587602"/>
          </a:xfrm>
        </p:grpSpPr>
        <p:sp>
          <p:nvSpPr>
            <p:cNvPr id="6" name="Freeform 6"/>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DE59"/>
            </a:solidFill>
            <a:ln w="19050" cap="rnd">
              <a:solidFill>
                <a:srgbClr val="000000"/>
              </a:solidFill>
              <a:prstDash val="solid"/>
              <a:round/>
            </a:ln>
          </p:spPr>
          <p:txBody>
            <a:bodyPr/>
            <a:lstStyle/>
            <a:p>
              <a:endParaRPr lang="en-GB"/>
            </a:p>
          </p:txBody>
        </p:sp>
        <p:sp>
          <p:nvSpPr>
            <p:cNvPr id="7" name="TextBox 7"/>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192424" y="6256080"/>
            <a:ext cx="17924126" cy="1914701"/>
            <a:chOff x="0" y="0"/>
            <a:chExt cx="5500729" cy="587602"/>
          </a:xfrm>
        </p:grpSpPr>
        <p:sp>
          <p:nvSpPr>
            <p:cNvPr id="9" name="Freeform 9"/>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66C4"/>
            </a:solidFill>
            <a:ln w="19050" cap="rnd">
              <a:solidFill>
                <a:srgbClr val="000000"/>
              </a:solidFill>
              <a:prstDash val="solid"/>
              <a:round/>
            </a:ln>
          </p:spPr>
          <p:txBody>
            <a:bodyPr/>
            <a:lstStyle/>
            <a:p>
              <a:endParaRPr lang="en-GB"/>
            </a:p>
          </p:txBody>
        </p:sp>
        <p:sp>
          <p:nvSpPr>
            <p:cNvPr id="10" name="TextBox 10"/>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192424" y="8246982"/>
            <a:ext cx="17924126" cy="1914701"/>
            <a:chOff x="0" y="0"/>
            <a:chExt cx="5500729" cy="587602"/>
          </a:xfrm>
        </p:grpSpPr>
        <p:sp>
          <p:nvSpPr>
            <p:cNvPr id="12" name="Freeform 12"/>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0CC0DF"/>
            </a:solidFill>
            <a:ln w="19050" cap="rnd">
              <a:solidFill>
                <a:srgbClr val="000000"/>
              </a:solidFill>
              <a:prstDash val="solid"/>
              <a:round/>
            </a:ln>
          </p:spPr>
          <p:txBody>
            <a:bodyPr/>
            <a:lstStyle/>
            <a:p>
              <a:endParaRPr lang="en-GB"/>
            </a:p>
          </p:txBody>
        </p:sp>
        <p:sp>
          <p:nvSpPr>
            <p:cNvPr id="13" name="TextBox 13"/>
            <p:cNvSpPr txBox="1"/>
            <p:nvPr/>
          </p:nvSpPr>
          <p:spPr>
            <a:xfrm>
              <a:off x="0" y="-38100"/>
              <a:ext cx="5500729" cy="625702"/>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514985" y="2350478"/>
            <a:ext cx="1716243" cy="1259255"/>
          </a:xfrm>
          <a:custGeom>
            <a:avLst/>
            <a:gdLst/>
            <a:ahLst/>
            <a:cxnLst/>
            <a:rect l="l" t="t" r="r" b="b"/>
            <a:pathLst>
              <a:path w="1716243" h="1259255">
                <a:moveTo>
                  <a:pt x="0" y="0"/>
                </a:moveTo>
                <a:lnTo>
                  <a:pt x="1716243" y="0"/>
                </a:lnTo>
                <a:lnTo>
                  <a:pt x="1716243" y="1259255"/>
                </a:lnTo>
                <a:lnTo>
                  <a:pt x="0" y="1259255"/>
                </a:lnTo>
                <a:lnTo>
                  <a:pt x="0" y="0"/>
                </a:lnTo>
                <a:close/>
              </a:path>
            </a:pathLst>
          </a:custGeom>
          <a:blipFill>
            <a:blip r:embed="rId2"/>
            <a:stretch>
              <a:fillRect/>
            </a:stretch>
          </a:blipFill>
        </p:spPr>
        <p:txBody>
          <a:bodyPr/>
          <a:lstStyle/>
          <a:p>
            <a:endParaRPr lang="en-GB"/>
          </a:p>
        </p:txBody>
      </p:sp>
      <p:sp>
        <p:nvSpPr>
          <p:cNvPr id="15" name="Freeform 15"/>
          <p:cNvSpPr/>
          <p:nvPr/>
        </p:nvSpPr>
        <p:spPr>
          <a:xfrm>
            <a:off x="588662" y="4326698"/>
            <a:ext cx="1642567" cy="1316032"/>
          </a:xfrm>
          <a:custGeom>
            <a:avLst/>
            <a:gdLst/>
            <a:ahLst/>
            <a:cxnLst/>
            <a:rect l="l" t="t" r="r" b="b"/>
            <a:pathLst>
              <a:path w="1642567" h="1316032">
                <a:moveTo>
                  <a:pt x="0" y="0"/>
                </a:moveTo>
                <a:lnTo>
                  <a:pt x="1642566" y="0"/>
                </a:lnTo>
                <a:lnTo>
                  <a:pt x="1642566" y="1316033"/>
                </a:lnTo>
                <a:lnTo>
                  <a:pt x="0" y="1316033"/>
                </a:lnTo>
                <a:lnTo>
                  <a:pt x="0" y="0"/>
                </a:lnTo>
                <a:close/>
              </a:path>
            </a:pathLst>
          </a:custGeom>
          <a:blipFill>
            <a:blip r:embed="rId3"/>
            <a:stretch>
              <a:fillRect/>
            </a:stretch>
          </a:blipFill>
        </p:spPr>
        <p:txBody>
          <a:bodyPr/>
          <a:lstStyle/>
          <a:p>
            <a:endParaRPr lang="en-GB"/>
          </a:p>
        </p:txBody>
      </p:sp>
      <p:sp>
        <p:nvSpPr>
          <p:cNvPr id="16" name="Freeform 16"/>
          <p:cNvSpPr/>
          <p:nvPr/>
        </p:nvSpPr>
        <p:spPr>
          <a:xfrm>
            <a:off x="588662" y="6322755"/>
            <a:ext cx="1639585" cy="1383763"/>
          </a:xfrm>
          <a:custGeom>
            <a:avLst/>
            <a:gdLst/>
            <a:ahLst/>
            <a:cxnLst/>
            <a:rect l="l" t="t" r="r" b="b"/>
            <a:pathLst>
              <a:path w="1639585" h="1383763">
                <a:moveTo>
                  <a:pt x="0" y="0"/>
                </a:moveTo>
                <a:lnTo>
                  <a:pt x="1639585" y="0"/>
                </a:lnTo>
                <a:lnTo>
                  <a:pt x="1639585" y="1383764"/>
                </a:lnTo>
                <a:lnTo>
                  <a:pt x="0" y="1383764"/>
                </a:lnTo>
                <a:lnTo>
                  <a:pt x="0" y="0"/>
                </a:lnTo>
                <a:close/>
              </a:path>
            </a:pathLst>
          </a:custGeom>
          <a:blipFill>
            <a:blip r:embed="rId4"/>
            <a:stretch>
              <a:fillRect/>
            </a:stretch>
          </a:blipFill>
        </p:spPr>
        <p:txBody>
          <a:bodyPr/>
          <a:lstStyle/>
          <a:p>
            <a:endParaRPr lang="en-GB"/>
          </a:p>
        </p:txBody>
      </p:sp>
      <p:sp>
        <p:nvSpPr>
          <p:cNvPr id="17" name="Freeform 17"/>
          <p:cNvSpPr/>
          <p:nvPr/>
        </p:nvSpPr>
        <p:spPr>
          <a:xfrm>
            <a:off x="506497" y="8389857"/>
            <a:ext cx="1716243" cy="1184308"/>
          </a:xfrm>
          <a:custGeom>
            <a:avLst/>
            <a:gdLst/>
            <a:ahLst/>
            <a:cxnLst/>
            <a:rect l="l" t="t" r="r" b="b"/>
            <a:pathLst>
              <a:path w="1716243" h="1184308">
                <a:moveTo>
                  <a:pt x="0" y="0"/>
                </a:moveTo>
                <a:lnTo>
                  <a:pt x="1716243" y="0"/>
                </a:lnTo>
                <a:lnTo>
                  <a:pt x="1716243" y="1184308"/>
                </a:lnTo>
                <a:lnTo>
                  <a:pt x="0" y="1184308"/>
                </a:lnTo>
                <a:lnTo>
                  <a:pt x="0" y="0"/>
                </a:lnTo>
                <a:close/>
              </a:path>
            </a:pathLst>
          </a:custGeom>
          <a:blipFill>
            <a:blip r:embed="rId5"/>
            <a:stretch>
              <a:fillRect/>
            </a:stretch>
          </a:blipFill>
        </p:spPr>
        <p:txBody>
          <a:bodyPr/>
          <a:lstStyle/>
          <a:p>
            <a:endParaRPr lang="en-GB"/>
          </a:p>
        </p:txBody>
      </p:sp>
      <p:sp>
        <p:nvSpPr>
          <p:cNvPr id="18" name="Freeform 18"/>
          <p:cNvSpPr/>
          <p:nvPr/>
        </p:nvSpPr>
        <p:spPr>
          <a:xfrm>
            <a:off x="543336" y="852260"/>
            <a:ext cx="1161860" cy="698568"/>
          </a:xfrm>
          <a:custGeom>
            <a:avLst/>
            <a:gdLst/>
            <a:ahLst/>
            <a:cxnLst/>
            <a:rect l="l" t="t" r="r" b="b"/>
            <a:pathLst>
              <a:path w="1161860" h="698568">
                <a:moveTo>
                  <a:pt x="0" y="0"/>
                </a:moveTo>
                <a:lnTo>
                  <a:pt x="1161859" y="0"/>
                </a:lnTo>
                <a:lnTo>
                  <a:pt x="1161859" y="698568"/>
                </a:lnTo>
                <a:lnTo>
                  <a:pt x="0" y="69856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9" name="Freeform 19"/>
          <p:cNvSpPr/>
          <p:nvPr/>
        </p:nvSpPr>
        <p:spPr>
          <a:xfrm>
            <a:off x="5553590" y="812189"/>
            <a:ext cx="1127759" cy="793661"/>
          </a:xfrm>
          <a:custGeom>
            <a:avLst/>
            <a:gdLst/>
            <a:ahLst/>
            <a:cxnLst/>
            <a:rect l="l" t="t" r="r" b="b"/>
            <a:pathLst>
              <a:path w="1127759" h="793661">
                <a:moveTo>
                  <a:pt x="0" y="0"/>
                </a:moveTo>
                <a:lnTo>
                  <a:pt x="1127759" y="0"/>
                </a:lnTo>
                <a:lnTo>
                  <a:pt x="1127759" y="793661"/>
                </a:lnTo>
                <a:lnTo>
                  <a:pt x="0" y="79366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0" name="Freeform 20"/>
          <p:cNvSpPr/>
          <p:nvPr/>
        </p:nvSpPr>
        <p:spPr>
          <a:xfrm>
            <a:off x="9132038" y="863866"/>
            <a:ext cx="855386" cy="775193"/>
          </a:xfrm>
          <a:custGeom>
            <a:avLst/>
            <a:gdLst/>
            <a:ahLst/>
            <a:cxnLst/>
            <a:rect l="l" t="t" r="r" b="b"/>
            <a:pathLst>
              <a:path w="855386" h="775193">
                <a:moveTo>
                  <a:pt x="0" y="0"/>
                </a:moveTo>
                <a:lnTo>
                  <a:pt x="855385" y="0"/>
                </a:lnTo>
                <a:lnTo>
                  <a:pt x="855385" y="775194"/>
                </a:lnTo>
                <a:lnTo>
                  <a:pt x="0" y="77519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21" name="Group 21"/>
          <p:cNvGrpSpPr/>
          <p:nvPr/>
        </p:nvGrpSpPr>
        <p:grpSpPr>
          <a:xfrm>
            <a:off x="12542887" y="812189"/>
            <a:ext cx="921063" cy="877888"/>
            <a:chOff x="0" y="0"/>
            <a:chExt cx="812800" cy="774700"/>
          </a:xfrm>
        </p:grpSpPr>
        <p:sp>
          <p:nvSpPr>
            <p:cNvPr id="22" name="Freeform 22"/>
            <p:cNvSpPr/>
            <p:nvPr/>
          </p:nvSpPr>
          <p:spPr>
            <a:xfrm>
              <a:off x="0" y="0"/>
              <a:ext cx="812800" cy="774700"/>
            </a:xfrm>
            <a:custGeom>
              <a:avLst/>
              <a:gdLst/>
              <a:ahLst/>
              <a:cxnLst/>
              <a:rect l="l" t="t" r="r" b="b"/>
              <a:pathLst>
                <a:path w="812800" h="774700">
                  <a:moveTo>
                    <a:pt x="406400" y="0"/>
                  </a:moveTo>
                  <a:lnTo>
                    <a:pt x="502338" y="295909"/>
                  </a:lnTo>
                  <a:lnTo>
                    <a:pt x="812800" y="295909"/>
                  </a:lnTo>
                  <a:lnTo>
                    <a:pt x="561631" y="478791"/>
                  </a:lnTo>
                  <a:lnTo>
                    <a:pt x="657569" y="774700"/>
                  </a:lnTo>
                  <a:lnTo>
                    <a:pt x="406400" y="591819"/>
                  </a:lnTo>
                  <a:lnTo>
                    <a:pt x="155231" y="774700"/>
                  </a:lnTo>
                  <a:lnTo>
                    <a:pt x="251169" y="478791"/>
                  </a:lnTo>
                  <a:lnTo>
                    <a:pt x="0" y="295909"/>
                  </a:lnTo>
                  <a:lnTo>
                    <a:pt x="310462" y="295909"/>
                  </a:lnTo>
                  <a:lnTo>
                    <a:pt x="406400" y="0"/>
                  </a:lnTo>
                  <a:close/>
                </a:path>
              </a:pathLst>
            </a:custGeom>
            <a:solidFill>
              <a:srgbClr val="FFFFFF"/>
            </a:solidFill>
            <a:ln w="38100" cap="sq">
              <a:solidFill>
                <a:srgbClr val="000000"/>
              </a:solidFill>
              <a:prstDash val="solid"/>
              <a:miter/>
            </a:ln>
          </p:spPr>
          <p:txBody>
            <a:bodyPr/>
            <a:lstStyle/>
            <a:p>
              <a:endParaRPr lang="en-GB"/>
            </a:p>
          </p:txBody>
        </p:sp>
        <p:sp>
          <p:nvSpPr>
            <p:cNvPr id="23" name="TextBox 23"/>
            <p:cNvSpPr txBox="1"/>
            <p:nvPr/>
          </p:nvSpPr>
          <p:spPr>
            <a:xfrm>
              <a:off x="228600" y="228600"/>
              <a:ext cx="355600" cy="381000"/>
            </a:xfrm>
            <a:prstGeom prst="rect">
              <a:avLst/>
            </a:prstGeom>
          </p:spPr>
          <p:txBody>
            <a:bodyPr lIns="50800" tIns="50800" rIns="50800" bIns="50800" rtlCol="0" anchor="ctr"/>
            <a:lstStyle/>
            <a:p>
              <a:pPr algn="ctr">
                <a:lnSpc>
                  <a:spcPts val="2659"/>
                </a:lnSpc>
              </a:pPr>
              <a:endParaRPr/>
            </a:p>
          </p:txBody>
        </p:sp>
      </p:grpSp>
      <p:grpSp>
        <p:nvGrpSpPr>
          <p:cNvPr id="24" name="Group 24"/>
          <p:cNvGrpSpPr/>
          <p:nvPr/>
        </p:nvGrpSpPr>
        <p:grpSpPr>
          <a:xfrm>
            <a:off x="192424" y="147706"/>
            <a:ext cx="17924126" cy="636364"/>
            <a:chOff x="0" y="0"/>
            <a:chExt cx="4720757" cy="167602"/>
          </a:xfrm>
        </p:grpSpPr>
        <p:sp>
          <p:nvSpPr>
            <p:cNvPr id="25" name="Freeform 25"/>
            <p:cNvSpPr/>
            <p:nvPr/>
          </p:nvSpPr>
          <p:spPr>
            <a:xfrm>
              <a:off x="0" y="0"/>
              <a:ext cx="4720757" cy="167602"/>
            </a:xfrm>
            <a:custGeom>
              <a:avLst/>
              <a:gdLst/>
              <a:ahLst/>
              <a:cxnLst/>
              <a:rect l="l" t="t" r="r" b="b"/>
              <a:pathLst>
                <a:path w="4720757" h="167602">
                  <a:moveTo>
                    <a:pt x="22028" y="0"/>
                  </a:moveTo>
                  <a:lnTo>
                    <a:pt x="4698729" y="0"/>
                  </a:lnTo>
                  <a:cubicBezTo>
                    <a:pt x="4710895" y="0"/>
                    <a:pt x="4720757" y="9862"/>
                    <a:pt x="4720757" y="22028"/>
                  </a:cubicBezTo>
                  <a:lnTo>
                    <a:pt x="4720757" y="145574"/>
                  </a:lnTo>
                  <a:cubicBezTo>
                    <a:pt x="4720757" y="151416"/>
                    <a:pt x="4718436" y="157019"/>
                    <a:pt x="4714305" y="161150"/>
                  </a:cubicBezTo>
                  <a:cubicBezTo>
                    <a:pt x="4710174" y="165281"/>
                    <a:pt x="4704571" y="167602"/>
                    <a:pt x="4698729" y="167602"/>
                  </a:cubicBezTo>
                  <a:lnTo>
                    <a:pt x="22028" y="167602"/>
                  </a:lnTo>
                  <a:cubicBezTo>
                    <a:pt x="9862" y="167602"/>
                    <a:pt x="0" y="157740"/>
                    <a:pt x="0" y="145574"/>
                  </a:cubicBezTo>
                  <a:lnTo>
                    <a:pt x="0" y="22028"/>
                  </a:lnTo>
                  <a:cubicBezTo>
                    <a:pt x="0" y="9862"/>
                    <a:pt x="9862" y="0"/>
                    <a:pt x="22028" y="0"/>
                  </a:cubicBezTo>
                  <a:close/>
                </a:path>
              </a:pathLst>
            </a:custGeom>
            <a:solidFill>
              <a:srgbClr val="C1FF72"/>
            </a:solidFill>
            <a:ln w="9525" cap="rnd">
              <a:solidFill>
                <a:srgbClr val="000000"/>
              </a:solidFill>
              <a:prstDash val="solid"/>
              <a:round/>
            </a:ln>
          </p:spPr>
          <p:txBody>
            <a:bodyPr/>
            <a:lstStyle/>
            <a:p>
              <a:endParaRPr lang="en-GB"/>
            </a:p>
          </p:txBody>
        </p:sp>
        <p:sp>
          <p:nvSpPr>
            <p:cNvPr id="26" name="TextBox 26"/>
            <p:cNvSpPr txBox="1"/>
            <p:nvPr/>
          </p:nvSpPr>
          <p:spPr>
            <a:xfrm>
              <a:off x="0" y="-38100"/>
              <a:ext cx="4720757" cy="205702"/>
            </a:xfrm>
            <a:prstGeom prst="rect">
              <a:avLst/>
            </a:prstGeom>
          </p:spPr>
          <p:txBody>
            <a:bodyPr lIns="50800" tIns="50800" rIns="50800" bIns="50800" rtlCol="0" anchor="ctr"/>
            <a:lstStyle/>
            <a:p>
              <a:pPr algn="ctr">
                <a:lnSpc>
                  <a:spcPts val="2659"/>
                </a:lnSpc>
              </a:pPr>
              <a:endParaRPr/>
            </a:p>
          </p:txBody>
        </p:sp>
      </p:grpSp>
      <p:sp>
        <p:nvSpPr>
          <p:cNvPr id="27" name="Freeform 27"/>
          <p:cNvSpPr/>
          <p:nvPr/>
        </p:nvSpPr>
        <p:spPr>
          <a:xfrm>
            <a:off x="16952211" y="812189"/>
            <a:ext cx="878589" cy="878589"/>
          </a:xfrm>
          <a:custGeom>
            <a:avLst/>
            <a:gdLst/>
            <a:ahLst/>
            <a:cxnLst/>
            <a:rect l="l" t="t" r="r" b="b"/>
            <a:pathLst>
              <a:path w="878589" h="878589">
                <a:moveTo>
                  <a:pt x="0" y="0"/>
                </a:moveTo>
                <a:lnTo>
                  <a:pt x="878589" y="0"/>
                </a:lnTo>
                <a:lnTo>
                  <a:pt x="878589" y="878590"/>
                </a:lnTo>
                <a:lnTo>
                  <a:pt x="0" y="878590"/>
                </a:lnTo>
                <a:lnTo>
                  <a:pt x="0" y="0"/>
                </a:lnTo>
                <a:close/>
              </a:path>
            </a:pathLst>
          </a:custGeom>
          <a:blipFill>
            <a:blip r:embed="rId12"/>
            <a:stretch>
              <a:fillRect/>
            </a:stretch>
          </a:blipFill>
        </p:spPr>
        <p:txBody>
          <a:bodyPr/>
          <a:lstStyle/>
          <a:p>
            <a:endParaRPr lang="en-GB"/>
          </a:p>
        </p:txBody>
      </p:sp>
      <p:grpSp>
        <p:nvGrpSpPr>
          <p:cNvPr id="28" name="Group 28"/>
          <p:cNvGrpSpPr/>
          <p:nvPr/>
        </p:nvGrpSpPr>
        <p:grpSpPr>
          <a:xfrm>
            <a:off x="436738" y="3714508"/>
            <a:ext cx="1786003" cy="288384"/>
            <a:chOff x="0" y="0"/>
            <a:chExt cx="470388" cy="75953"/>
          </a:xfrm>
        </p:grpSpPr>
        <p:sp>
          <p:nvSpPr>
            <p:cNvPr id="29" name="Freeform 29"/>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0" name="TextBox 30"/>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grpSp>
        <p:nvGrpSpPr>
          <p:cNvPr id="31" name="Group 31"/>
          <p:cNvGrpSpPr/>
          <p:nvPr/>
        </p:nvGrpSpPr>
        <p:grpSpPr>
          <a:xfrm>
            <a:off x="480105" y="5728456"/>
            <a:ext cx="1786003" cy="288384"/>
            <a:chOff x="0" y="0"/>
            <a:chExt cx="470388" cy="75953"/>
          </a:xfrm>
        </p:grpSpPr>
        <p:sp>
          <p:nvSpPr>
            <p:cNvPr id="32" name="Freeform 32"/>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3" name="TextBox 33"/>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grpSp>
        <p:nvGrpSpPr>
          <p:cNvPr id="34" name="Group 34"/>
          <p:cNvGrpSpPr/>
          <p:nvPr/>
        </p:nvGrpSpPr>
        <p:grpSpPr>
          <a:xfrm>
            <a:off x="506497" y="7770132"/>
            <a:ext cx="1786003" cy="288384"/>
            <a:chOff x="0" y="0"/>
            <a:chExt cx="470388" cy="75953"/>
          </a:xfrm>
        </p:grpSpPr>
        <p:sp>
          <p:nvSpPr>
            <p:cNvPr id="35" name="Freeform 35"/>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6" name="TextBox 36"/>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grpSp>
        <p:nvGrpSpPr>
          <p:cNvPr id="37" name="Group 37"/>
          <p:cNvGrpSpPr/>
          <p:nvPr/>
        </p:nvGrpSpPr>
        <p:grpSpPr>
          <a:xfrm>
            <a:off x="415506" y="9697990"/>
            <a:ext cx="1786003" cy="288384"/>
            <a:chOff x="0" y="0"/>
            <a:chExt cx="470388" cy="75953"/>
          </a:xfrm>
        </p:grpSpPr>
        <p:sp>
          <p:nvSpPr>
            <p:cNvPr id="38" name="Freeform 38"/>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a:p>
          </p:txBody>
        </p:sp>
        <p:sp>
          <p:nvSpPr>
            <p:cNvPr id="39" name="TextBox 39"/>
            <p:cNvSpPr txBox="1"/>
            <p:nvPr/>
          </p:nvSpPr>
          <p:spPr>
            <a:xfrm>
              <a:off x="0" y="-28575"/>
              <a:ext cx="470388" cy="104528"/>
            </a:xfrm>
            <a:prstGeom prst="rect">
              <a:avLst/>
            </a:prstGeom>
          </p:spPr>
          <p:txBody>
            <a:bodyPr lIns="50800" tIns="50800" rIns="50800" bIns="50800" rtlCol="0" anchor="ctr"/>
            <a:lstStyle/>
            <a:p>
              <a:pPr algn="ctr">
                <a:lnSpc>
                  <a:spcPts val="2490"/>
                </a:lnSpc>
              </a:pPr>
              <a:endParaRPr/>
            </a:p>
          </p:txBody>
        </p:sp>
      </p:grpSp>
      <p:sp>
        <p:nvSpPr>
          <p:cNvPr id="40" name="TextBox 40"/>
          <p:cNvSpPr txBox="1"/>
          <p:nvPr/>
        </p:nvSpPr>
        <p:spPr>
          <a:xfrm>
            <a:off x="543336" y="193578"/>
            <a:ext cx="17573214" cy="426864"/>
          </a:xfrm>
          <a:prstGeom prst="rect">
            <a:avLst/>
          </a:prstGeom>
        </p:spPr>
        <p:txBody>
          <a:bodyPr lIns="0" tIns="0" rIns="0" bIns="0" rtlCol="0" anchor="t">
            <a:spAutoFit/>
          </a:bodyPr>
          <a:lstStyle/>
          <a:p>
            <a:pPr algn="ctr">
              <a:lnSpc>
                <a:spcPts val="3430"/>
              </a:lnSpc>
              <a:spcBef>
                <a:spcPct val="0"/>
              </a:spcBef>
            </a:pPr>
            <a:r>
              <a:rPr lang="en-US" sz="2450">
                <a:solidFill>
                  <a:srgbClr val="000000"/>
                </a:solidFill>
                <a:latin typeface="Coming Soon"/>
                <a:ea typeface="Coming Soon"/>
                <a:cs typeface="Coming Soon"/>
                <a:sym typeface="Coming Soon"/>
              </a:rPr>
              <a:t> Tymor y Gwanwyn 2026 / Spring Term 2026 - Cam Cynnydd/Progression Step 2 Thema/Theme - Dyfeisiadau / Inventions</a:t>
            </a:r>
          </a:p>
        </p:txBody>
      </p:sp>
      <p:sp>
        <p:nvSpPr>
          <p:cNvPr id="41" name="TextBox 41"/>
          <p:cNvSpPr txBox="1"/>
          <p:nvPr/>
        </p:nvSpPr>
        <p:spPr>
          <a:xfrm>
            <a:off x="1828450" y="890934"/>
            <a:ext cx="3725140" cy="607597"/>
          </a:xfrm>
          <a:prstGeom prst="rect">
            <a:avLst/>
          </a:prstGeom>
        </p:spPr>
        <p:txBody>
          <a:bodyPr lIns="0" tIns="0" rIns="0" bIns="0" rtlCol="0" anchor="t">
            <a:spAutoFit/>
          </a:bodyPr>
          <a:lstStyle/>
          <a:p>
            <a:pPr algn="ctr">
              <a:lnSpc>
                <a:spcPts val="2490"/>
              </a:lnSpc>
            </a:pPr>
            <a:r>
              <a:rPr lang="en-US" sz="1778">
                <a:solidFill>
                  <a:srgbClr val="000000"/>
                </a:solidFill>
                <a:latin typeface="Coming Soon"/>
                <a:ea typeface="Coming Soon"/>
                <a:cs typeface="Coming Soon"/>
                <a:sym typeface="Coming Soon"/>
              </a:rPr>
              <a:t>Beth ydych chi’n ei wybod/meddwl?</a:t>
            </a:r>
          </a:p>
          <a:p>
            <a:pPr algn="ctr">
              <a:lnSpc>
                <a:spcPts val="2490"/>
              </a:lnSpc>
              <a:spcBef>
                <a:spcPct val="0"/>
              </a:spcBef>
            </a:pPr>
            <a:r>
              <a:rPr lang="en-US" sz="1778">
                <a:solidFill>
                  <a:srgbClr val="000000"/>
                </a:solidFill>
                <a:latin typeface="Coming Soon"/>
                <a:ea typeface="Coming Soon"/>
                <a:cs typeface="Coming Soon"/>
                <a:sym typeface="Coming Soon"/>
              </a:rPr>
              <a:t>What do you think/know?</a:t>
            </a:r>
          </a:p>
        </p:txBody>
      </p:sp>
      <p:sp>
        <p:nvSpPr>
          <p:cNvPr id="42" name="TextBox 42"/>
          <p:cNvSpPr txBox="1"/>
          <p:nvPr/>
        </p:nvSpPr>
        <p:spPr>
          <a:xfrm>
            <a:off x="6805174" y="930378"/>
            <a:ext cx="2203038" cy="567349"/>
          </a:xfrm>
          <a:prstGeom prst="rect">
            <a:avLst/>
          </a:prstGeom>
        </p:spPr>
        <p:txBody>
          <a:bodyPr lIns="0" tIns="0" rIns="0" bIns="0" rtlCol="0" anchor="t">
            <a:spAutoFit/>
          </a:bodyPr>
          <a:lstStyle/>
          <a:p>
            <a:pPr algn="ctr">
              <a:lnSpc>
                <a:spcPts val="2276"/>
              </a:lnSpc>
              <a:spcBef>
                <a:spcPct val="0"/>
              </a:spcBef>
            </a:pPr>
            <a:r>
              <a:rPr lang="en-US" sz="1625">
                <a:solidFill>
                  <a:srgbClr val="000000"/>
                </a:solidFill>
                <a:latin typeface="Coming Soon"/>
                <a:ea typeface="Coming Soon"/>
                <a:cs typeface="Coming Soon"/>
                <a:sym typeface="Coming Soon"/>
              </a:rPr>
              <a:t>Beth ydych chi’n gweld?What do you see?</a:t>
            </a:r>
          </a:p>
        </p:txBody>
      </p:sp>
      <p:sp>
        <p:nvSpPr>
          <p:cNvPr id="43" name="TextBox 43"/>
          <p:cNvSpPr txBox="1"/>
          <p:nvPr/>
        </p:nvSpPr>
        <p:spPr>
          <a:xfrm>
            <a:off x="10111248" y="914732"/>
            <a:ext cx="2307813" cy="582994"/>
          </a:xfrm>
          <a:prstGeom prst="rect">
            <a:avLst/>
          </a:prstGeom>
        </p:spPr>
        <p:txBody>
          <a:bodyPr lIns="0" tIns="0" rIns="0" bIns="0" rtlCol="0" anchor="t">
            <a:spAutoFit/>
          </a:bodyPr>
          <a:lstStyle/>
          <a:p>
            <a:pPr algn="ctr">
              <a:lnSpc>
                <a:spcPts val="2384"/>
              </a:lnSpc>
              <a:spcBef>
                <a:spcPct val="0"/>
              </a:spcBef>
            </a:pPr>
            <a:r>
              <a:rPr lang="en-US" sz="1703">
                <a:solidFill>
                  <a:srgbClr val="000000"/>
                </a:solidFill>
                <a:latin typeface="Coming Soon"/>
                <a:ea typeface="Coming Soon"/>
                <a:cs typeface="Coming Soon"/>
                <a:sym typeface="Coming Soon"/>
              </a:rPr>
              <a:t>Sut ydych chi’n teimlo?How do you feel?</a:t>
            </a:r>
          </a:p>
        </p:txBody>
      </p:sp>
      <p:sp>
        <p:nvSpPr>
          <p:cNvPr id="44" name="TextBox 44"/>
          <p:cNvSpPr txBox="1"/>
          <p:nvPr/>
        </p:nvSpPr>
        <p:spPr>
          <a:xfrm>
            <a:off x="13587775" y="881409"/>
            <a:ext cx="2642827" cy="599897"/>
          </a:xfrm>
          <a:prstGeom prst="rect">
            <a:avLst/>
          </a:prstGeom>
        </p:spPr>
        <p:txBody>
          <a:bodyPr lIns="0" tIns="0" rIns="0" bIns="0" rtlCol="0" anchor="t">
            <a:spAutoFit/>
          </a:bodyPr>
          <a:lstStyle/>
          <a:p>
            <a:pPr algn="ctr">
              <a:lnSpc>
                <a:spcPts val="2416"/>
              </a:lnSpc>
              <a:spcBef>
                <a:spcPct val="0"/>
              </a:spcBef>
            </a:pPr>
            <a:r>
              <a:rPr lang="en-US" sz="1725">
                <a:solidFill>
                  <a:srgbClr val="000000"/>
                </a:solidFill>
                <a:latin typeface="Coming Soon"/>
                <a:ea typeface="Coming Soon"/>
                <a:cs typeface="Coming Soon"/>
                <a:sym typeface="Coming Soon"/>
              </a:rPr>
              <a:t>Beth yw eich dymuniad? What is your wish?</a:t>
            </a:r>
          </a:p>
        </p:txBody>
      </p:sp>
      <p:sp>
        <p:nvSpPr>
          <p:cNvPr id="45" name="TextBox 45"/>
          <p:cNvSpPr txBox="1"/>
          <p:nvPr/>
        </p:nvSpPr>
        <p:spPr>
          <a:xfrm>
            <a:off x="0" y="1618200"/>
            <a:ext cx="17830800" cy="240090"/>
          </a:xfrm>
          <a:prstGeom prst="rect">
            <a:avLst/>
          </a:prstGeom>
        </p:spPr>
        <p:txBody>
          <a:bodyPr lIns="0" tIns="0" rIns="0" bIns="0" rtlCol="0" anchor="t">
            <a:spAutoFit/>
          </a:bodyPr>
          <a:lstStyle/>
          <a:p>
            <a:pPr algn="ctr">
              <a:lnSpc>
                <a:spcPts val="1973"/>
              </a:lnSpc>
              <a:spcBef>
                <a:spcPct val="0"/>
              </a:spcBef>
            </a:pPr>
            <a:r>
              <a:rPr lang="en-US" sz="1409" u="sng" dirty="0">
                <a:solidFill>
                  <a:srgbClr val="000000"/>
                </a:solidFill>
                <a:latin typeface="Coming Soon"/>
                <a:ea typeface="Coming Soon"/>
                <a:cs typeface="Coming Soon"/>
                <a:sym typeface="Coming Soon"/>
              </a:rPr>
              <a:t>Ein </a:t>
            </a:r>
            <a:r>
              <a:rPr lang="en-US" sz="1409" u="sng" dirty="0" err="1">
                <a:solidFill>
                  <a:srgbClr val="000000"/>
                </a:solidFill>
                <a:latin typeface="Coming Soon"/>
                <a:ea typeface="Coming Soon"/>
                <a:cs typeface="Coming Soon"/>
                <a:sym typeface="Coming Soon"/>
              </a:rPr>
              <a:t>Cwestiwn</a:t>
            </a:r>
            <a:r>
              <a:rPr lang="en-US" sz="1409" u="sng" dirty="0">
                <a:solidFill>
                  <a:srgbClr val="000000"/>
                </a:solidFill>
                <a:latin typeface="Coming Soon"/>
                <a:ea typeface="Coming Soon"/>
                <a:cs typeface="Coming Soon"/>
                <a:sym typeface="Coming Soon"/>
              </a:rPr>
              <a:t> Mawr / Our Big Question: How do you create something that stands the test of time? Sut </a:t>
            </a:r>
            <a:r>
              <a:rPr lang="en-US" sz="1409" u="sng" dirty="0" err="1">
                <a:solidFill>
                  <a:srgbClr val="000000"/>
                </a:solidFill>
                <a:latin typeface="Coming Soon"/>
                <a:ea typeface="Coming Soon"/>
                <a:cs typeface="Coming Soon"/>
                <a:sym typeface="Coming Soon"/>
              </a:rPr>
              <a:t>mae</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dyfeiswyr</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yn</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dysgu</a:t>
            </a:r>
            <a:r>
              <a:rPr lang="en-US" sz="1409" u="sng" dirty="0">
                <a:solidFill>
                  <a:srgbClr val="000000"/>
                </a:solidFill>
                <a:latin typeface="Coming Soon"/>
                <a:ea typeface="Coming Soon"/>
                <a:cs typeface="Coming Soon"/>
                <a:sym typeface="Coming Soon"/>
              </a:rPr>
              <a:t> o </a:t>
            </a:r>
            <a:r>
              <a:rPr lang="en-US" sz="1409" u="sng" dirty="0" err="1">
                <a:solidFill>
                  <a:srgbClr val="000000"/>
                </a:solidFill>
                <a:latin typeface="Coming Soon"/>
                <a:ea typeface="Coming Soon"/>
                <a:cs typeface="Coming Soon"/>
                <a:sym typeface="Coming Soon"/>
              </a:rPr>
              <a:t>gamgymeriadau</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i</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adeiladu</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pethau</a:t>
            </a:r>
            <a:r>
              <a:rPr lang="en-US" sz="1409" u="sng" dirty="0">
                <a:solidFill>
                  <a:srgbClr val="000000"/>
                </a:solidFill>
                <a:latin typeface="Coming Soon"/>
                <a:ea typeface="Coming Soon"/>
                <a:cs typeface="Coming Soon"/>
                <a:sym typeface="Coming Soon"/>
              </a:rPr>
              <a:t> </a:t>
            </a:r>
            <a:r>
              <a:rPr lang="en-US" sz="1409" u="sng" dirty="0" err="1">
                <a:solidFill>
                  <a:srgbClr val="000000"/>
                </a:solidFill>
                <a:latin typeface="Coming Soon"/>
                <a:ea typeface="Coming Soon"/>
                <a:cs typeface="Coming Soon"/>
                <a:sym typeface="Coming Soon"/>
              </a:rPr>
              <a:t>gwell</a:t>
            </a:r>
            <a:r>
              <a:rPr lang="en-US" sz="1409" u="sng" dirty="0">
                <a:solidFill>
                  <a:srgbClr val="000000"/>
                </a:solidFill>
                <a:latin typeface="Coming Soon"/>
                <a:ea typeface="Coming Soon"/>
                <a:cs typeface="Coming Soon"/>
                <a:sym typeface="Coming Soon"/>
              </a:rPr>
              <a:t>?</a:t>
            </a:r>
          </a:p>
        </p:txBody>
      </p:sp>
      <p:sp>
        <p:nvSpPr>
          <p:cNvPr id="46" name="TextBox 46"/>
          <p:cNvSpPr txBox="1"/>
          <p:nvPr/>
        </p:nvSpPr>
        <p:spPr>
          <a:xfrm>
            <a:off x="2710339" y="2283803"/>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47" name="TextBox 47"/>
          <p:cNvSpPr txBox="1"/>
          <p:nvPr/>
        </p:nvSpPr>
        <p:spPr>
          <a:xfrm>
            <a:off x="2710339" y="4331854"/>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48" name="TextBox 48"/>
          <p:cNvSpPr txBox="1"/>
          <p:nvPr/>
        </p:nvSpPr>
        <p:spPr>
          <a:xfrm>
            <a:off x="2710339" y="6294180"/>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49" name="TextBox 49"/>
          <p:cNvSpPr txBox="1"/>
          <p:nvPr/>
        </p:nvSpPr>
        <p:spPr>
          <a:xfrm>
            <a:off x="2710339" y="8351757"/>
            <a:ext cx="6297874" cy="297720"/>
          </a:xfrm>
          <a:prstGeom prst="rect">
            <a:avLst/>
          </a:prstGeom>
        </p:spPr>
        <p:txBody>
          <a:bodyPr lIns="0" tIns="0" rIns="0" bIns="0" rtlCol="0" anchor="t">
            <a:spAutoFit/>
          </a:bodyPr>
          <a:lstStyle/>
          <a:p>
            <a:pPr algn="ctr">
              <a:lnSpc>
                <a:spcPts val="2490"/>
              </a:lnSpc>
              <a:spcBef>
                <a:spcPct val="0"/>
              </a:spcBef>
            </a:pPr>
            <a:r>
              <a:rPr lang="en-US" sz="1778" u="sng">
                <a:solidFill>
                  <a:srgbClr val="000000"/>
                </a:solidFill>
                <a:latin typeface="Coming Soon"/>
                <a:ea typeface="Coming Soon"/>
                <a:cs typeface="Coming Soon"/>
                <a:sym typeface="Coming Soon"/>
              </a:rPr>
              <a:t>Datganiadau o’r hyn sy’n bwysig / What Matter Statements</a:t>
            </a:r>
          </a:p>
        </p:txBody>
      </p:sp>
      <p:sp>
        <p:nvSpPr>
          <p:cNvPr id="50" name="TextBox 50"/>
          <p:cNvSpPr txBox="1"/>
          <p:nvPr/>
        </p:nvSpPr>
        <p:spPr>
          <a:xfrm>
            <a:off x="527729" y="3790708"/>
            <a:ext cx="1604020" cy="116709"/>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Iechyd a Lles / Health and Well-Being</a:t>
            </a:r>
          </a:p>
        </p:txBody>
      </p:sp>
      <p:sp>
        <p:nvSpPr>
          <p:cNvPr id="51" name="TextBox 51"/>
          <p:cNvSpPr txBox="1"/>
          <p:nvPr/>
        </p:nvSpPr>
        <p:spPr>
          <a:xfrm>
            <a:off x="606444" y="5757031"/>
            <a:ext cx="1604020" cy="241885"/>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Y Celfyddydau Mynegiannol / Expressive Arts</a:t>
            </a:r>
          </a:p>
        </p:txBody>
      </p:sp>
      <p:sp>
        <p:nvSpPr>
          <p:cNvPr id="52" name="TextBox 52"/>
          <p:cNvSpPr txBox="1"/>
          <p:nvPr/>
        </p:nvSpPr>
        <p:spPr>
          <a:xfrm>
            <a:off x="597489" y="7851207"/>
            <a:ext cx="1604020" cy="116709"/>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Y Dyniaethau / Humanities</a:t>
            </a:r>
          </a:p>
        </p:txBody>
      </p:sp>
      <p:sp>
        <p:nvSpPr>
          <p:cNvPr id="53" name="TextBox 53"/>
          <p:cNvSpPr txBox="1"/>
          <p:nvPr/>
        </p:nvSpPr>
        <p:spPr>
          <a:xfrm>
            <a:off x="514985" y="9717040"/>
            <a:ext cx="1604020" cy="241885"/>
          </a:xfrm>
          <a:prstGeom prst="rect">
            <a:avLst/>
          </a:prstGeom>
        </p:spPr>
        <p:txBody>
          <a:bodyPr lIns="0" tIns="0" rIns="0" bIns="0" rtlCol="0" anchor="t">
            <a:spAutoFit/>
          </a:bodyPr>
          <a:lstStyle/>
          <a:p>
            <a:pPr algn="ctr">
              <a:lnSpc>
                <a:spcPts val="991"/>
              </a:lnSpc>
              <a:spcBef>
                <a:spcPct val="0"/>
              </a:spcBef>
            </a:pPr>
            <a:r>
              <a:rPr lang="en-US" sz="708">
                <a:solidFill>
                  <a:srgbClr val="000000"/>
                </a:solidFill>
                <a:latin typeface="Coming Soon"/>
                <a:ea typeface="Coming Soon"/>
                <a:cs typeface="Coming Soon"/>
                <a:sym typeface="Coming Soon"/>
              </a:rPr>
              <a:t>Gwyddoniaeth a Thechnoleg / Science and Technology</a:t>
            </a:r>
          </a:p>
        </p:txBody>
      </p:sp>
      <p:sp>
        <p:nvSpPr>
          <p:cNvPr id="54" name="TextBox 54"/>
          <p:cNvSpPr txBox="1"/>
          <p:nvPr/>
        </p:nvSpPr>
        <p:spPr>
          <a:xfrm>
            <a:off x="2292500" y="2679335"/>
            <a:ext cx="15507388" cy="1705595"/>
          </a:xfrm>
          <a:prstGeom prst="rect">
            <a:avLst/>
          </a:prstGeom>
        </p:spPr>
        <p:txBody>
          <a:bodyPr lIns="0" tIns="0" rIns="0" bIns="0" rtlCol="0" anchor="t">
            <a:spAutoFit/>
          </a:bodyPr>
          <a:lstStyle/>
          <a:p>
            <a:pPr>
              <a:lnSpc>
                <a:spcPts val="1925"/>
              </a:lnSpc>
              <a:spcBef>
                <a:spcPct val="0"/>
              </a:spcBef>
            </a:pP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Fel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rhan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o'u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gwaith</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Addysg</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Gorfforol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gyda</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Chlwb</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Pêl-droed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Dinas Abertawe,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bydd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disgyblion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myfyrio</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waith</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tîm</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parch 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thegwch</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cymhwyso'r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syniadau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i'w</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hastudiaeth</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o'r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Titanic.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Byddant</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ymchwilio</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i'r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gwahanol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ddosbarthiadau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o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bobl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fwrdd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llong</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ac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ystyried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sut</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cafodd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teithwyr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eu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trin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deg ac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annheg</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gan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gynnwys</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oedd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dyluniad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llong</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cefnogi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anghenion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pobl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ag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anableddau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neu'n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eu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heithrio</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Yna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bydd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disgyblion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dychmygu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sut</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gellid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adeiladu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Titanic modern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sicrhau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cydraddoldeb</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hygyrchedd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diogelwch</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bawb</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Ochr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ochr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â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byddant</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archwilio</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dyfeisiadau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hanesyddol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grëwyd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dorri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costau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ac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trafod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canlyniadau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blaenoriaethu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arian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dros</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bobl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Bydd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hyn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arwain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ymchwiliad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Sgandal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Swyddfa</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Bost,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gan</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archwilio</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sut</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gall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systemau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diffygiol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ddinistrio</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bywydau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pha</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wersi</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y gall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cymdeithas</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eu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dysgu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am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gyfiawnder</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atebolrwydd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gwneud</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penderfyniadau</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US" sz="1150" dirty="0" err="1">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moesegol</a:t>
            </a:r>
            <a:r>
              <a:rPr lang="en-US" sz="1150" dirty="0">
                <a:latin typeface="Coming Soon" panose="020B0604020202020204" charset="0"/>
                <a:ea typeface="Coming Soon" panose="020B0604020202020204" charset="0"/>
                <a:cs typeface="Coming Soon"/>
                <a:sym typeface="Coming Soon"/>
                <a:hlinkClick r:id="rId13" tooltip="https://youtu.be/df9-kICBAaI?si=8eRvNDDyfEQU-RzB">
                  <a:extLst>
                    <a:ext uri="{A12FA001-AC4F-418D-AE19-62706E023703}">
                      <ahyp:hlinkClr xmlns:ahyp="http://schemas.microsoft.com/office/drawing/2018/hyperlinkcolor" val="tx"/>
                    </a:ext>
                  </a:extLst>
                </a:hlinkClick>
              </a:rPr>
              <a:t>.. </a:t>
            </a:r>
            <a:r>
              <a:rPr lang="en-GB" sz="1150" dirty="0" err="1">
                <a:latin typeface="Coming Soon" panose="020B0604020202020204" charset="0"/>
                <a:ea typeface="Coming Soon" panose="020B0604020202020204" charset="0"/>
              </a:rPr>
              <a:t>Defnyddio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gweithgareddau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pêl-droed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ymarfer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sgiliau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rhifedd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gan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gynnwys</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adio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tynnu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lluosi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rhannu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ffracsiynau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mesur</a:t>
            </a:r>
            <a:r>
              <a:rPr lang="en-GB" sz="1150" dirty="0">
                <a:latin typeface="Coming Soon" panose="020B0604020202020204" charset="0"/>
                <a:ea typeface="Coming Soon" panose="020B0604020202020204" charset="0"/>
              </a:rPr>
              <a:t> a </a:t>
            </a:r>
            <a:r>
              <a:rPr lang="en-GB" sz="1150" dirty="0" err="1">
                <a:latin typeface="Coming Soon" panose="020B0604020202020204" charset="0"/>
                <a:ea typeface="Coming Soon" panose="020B0604020202020204" charset="0"/>
              </a:rPr>
              <a:t>thrin</a:t>
            </a:r>
            <a:r>
              <a:rPr lang="en-GB" sz="1150" dirty="0">
                <a:latin typeface="Coming Soon" panose="020B0604020202020204" charset="0"/>
                <a:ea typeface="Coming Soon" panose="020B0604020202020204" charset="0"/>
              </a:rPr>
              <a:t> data. Deall </a:t>
            </a:r>
            <a:r>
              <a:rPr lang="en-GB" sz="1150" dirty="0" err="1">
                <a:latin typeface="Coming Soon" panose="020B0604020202020204" charset="0"/>
                <a:ea typeface="Coming Soon" panose="020B0604020202020204" charset="0"/>
              </a:rPr>
              <a:t>sut</a:t>
            </a:r>
            <a:r>
              <a:rPr lang="en-GB" sz="1150" dirty="0">
                <a:latin typeface="Coming Soon" panose="020B0604020202020204" charset="0"/>
                <a:ea typeface="Coming Soon" panose="020B0604020202020204" charset="0"/>
              </a:rPr>
              <a:t> y </a:t>
            </a:r>
            <a:r>
              <a:rPr lang="en-GB" sz="1150" dirty="0" err="1">
                <a:latin typeface="Coming Soon" panose="020B0604020202020204" charset="0"/>
                <a:ea typeface="Coming Soon" panose="020B0604020202020204" charset="0"/>
              </a:rPr>
              <a:t>defnyddiodd</a:t>
            </a:r>
            <a:r>
              <a:rPr lang="en-GB" sz="1150" dirty="0">
                <a:latin typeface="Coming Soon" panose="020B0604020202020204" charset="0"/>
                <a:ea typeface="Coming Soon" panose="020B0604020202020204" charset="0"/>
              </a:rPr>
              <a:t> y Titanic </a:t>
            </a:r>
            <a:r>
              <a:rPr lang="en-GB" sz="1150" dirty="0" err="1">
                <a:latin typeface="Coming Soon" panose="020B0604020202020204" charset="0"/>
                <a:ea typeface="Coming Soon" panose="020B0604020202020204" charset="0"/>
              </a:rPr>
              <a:t>delegramau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adrodd</a:t>
            </a:r>
            <a:r>
              <a:rPr lang="en-GB" sz="1150" dirty="0">
                <a:latin typeface="Coming Soon" panose="020B0604020202020204" charset="0"/>
                <a:ea typeface="Coming Soon" panose="020B0604020202020204" charset="0"/>
              </a:rPr>
              <a:t> am y </a:t>
            </a:r>
            <a:r>
              <a:rPr lang="en-GB" sz="1150" dirty="0" err="1">
                <a:latin typeface="Coming Soon" panose="020B0604020202020204" charset="0"/>
                <a:ea typeface="Coming Soon" panose="020B0604020202020204" charset="0"/>
              </a:rPr>
              <a:t>drychineb</a:t>
            </a:r>
            <a:r>
              <a:rPr lang="en-GB" sz="1150" dirty="0">
                <a:latin typeface="Coming Soon" panose="020B0604020202020204" charset="0"/>
                <a:ea typeface="Coming Soon" panose="020B0604020202020204" charset="0"/>
              </a:rPr>
              <a:t> a </a:t>
            </a:r>
            <a:r>
              <a:rPr lang="en-GB" sz="1150" dirty="0" err="1">
                <a:latin typeface="Coming Soon" panose="020B0604020202020204" charset="0"/>
                <a:ea typeface="Coming Soon" panose="020B0604020202020204" charset="0"/>
              </a:rPr>
              <a:t>dychmygu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sut</a:t>
            </a:r>
            <a:r>
              <a:rPr lang="en-GB" sz="1150" dirty="0">
                <a:latin typeface="Coming Soon" panose="020B0604020202020204" charset="0"/>
                <a:ea typeface="Coming Soon" panose="020B0604020202020204" charset="0"/>
              </a:rPr>
              <a:t> y </a:t>
            </a:r>
            <a:r>
              <a:rPr lang="en-GB" sz="1150" dirty="0" err="1">
                <a:latin typeface="Coming Soon" panose="020B0604020202020204" charset="0"/>
                <a:ea typeface="Coming Soon" panose="020B0604020202020204" charset="0"/>
              </a:rPr>
              <a:t>gallai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cyfathrebu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fod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wedi</a:t>
            </a:r>
            <a:r>
              <a:rPr lang="en-GB" sz="1150" dirty="0">
                <a:latin typeface="Coming Soon" panose="020B0604020202020204" charset="0"/>
                <a:ea typeface="Coming Soon" panose="020B0604020202020204" charset="0"/>
              </a:rPr>
              <a:t> bod </a:t>
            </a:r>
            <a:r>
              <a:rPr lang="en-GB" sz="1150" dirty="0" err="1">
                <a:latin typeface="Coming Soon" panose="020B0604020202020204" charset="0"/>
                <a:ea typeface="Coming Soon" panose="020B0604020202020204" charset="0"/>
              </a:rPr>
              <a:t>yn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wahanol</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drwy</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ysgrifennu</a:t>
            </a:r>
            <a:r>
              <a:rPr lang="en-GB" sz="1150" dirty="0">
                <a:latin typeface="Coming Soon" panose="020B0604020202020204" charset="0"/>
                <a:ea typeface="Coming Soon" panose="020B0604020202020204" charset="0"/>
              </a:rPr>
              <a:t> e-</a:t>
            </a:r>
            <a:r>
              <a:rPr lang="en-GB" sz="1150" dirty="0" err="1">
                <a:latin typeface="Coming Soon" panose="020B0604020202020204" charset="0"/>
                <a:ea typeface="Coming Soon" panose="020B0604020202020204" charset="0"/>
              </a:rPr>
              <a:t>bost</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i’r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gwasanaethau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brys</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fel</a:t>
            </a:r>
            <a:r>
              <a:rPr lang="en-GB" sz="1150" dirty="0">
                <a:latin typeface="Coming Soon" panose="020B0604020202020204" charset="0"/>
                <a:ea typeface="Coming Soon" panose="020B0604020202020204" charset="0"/>
              </a:rPr>
              <a:t> pe bai e-</a:t>
            </a:r>
            <a:r>
              <a:rPr lang="en-GB" sz="1150" dirty="0" err="1">
                <a:latin typeface="Coming Soon" panose="020B0604020202020204" charset="0"/>
                <a:ea typeface="Coming Soon" panose="020B0604020202020204" charset="0"/>
              </a:rPr>
              <a:t>bost</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yn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bodoli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yn</a:t>
            </a:r>
            <a:r>
              <a:rPr lang="en-GB" sz="1150" dirty="0">
                <a:latin typeface="Coming Soon" panose="020B0604020202020204" charset="0"/>
                <a:ea typeface="Coming Soon" panose="020B0604020202020204" charset="0"/>
              </a:rPr>
              <a:t> 1912.</a:t>
            </a:r>
          </a:p>
          <a:p>
            <a:pPr algn="l">
              <a:lnSpc>
                <a:spcPts val="1925"/>
              </a:lnSpc>
              <a:spcBef>
                <a:spcPct val="0"/>
              </a:spcBef>
            </a:pPr>
            <a:endParaRPr lang="en-US" sz="1375" dirty="0">
              <a:solidFill>
                <a:srgbClr val="000000"/>
              </a:solidFill>
              <a:latin typeface="Coming Soon"/>
              <a:ea typeface="Coming Soon"/>
              <a:cs typeface="Coming Soon"/>
              <a:sym typeface="Coming Soon"/>
              <a:hlinkClick r:id="rId13" tooltip="https://youtu.be/df9-kICBAaI?si=8eRvNDDyfEQU-RzB"/>
            </a:endParaRPr>
          </a:p>
        </p:txBody>
      </p:sp>
      <p:sp>
        <p:nvSpPr>
          <p:cNvPr id="55" name="TextBox 55"/>
          <p:cNvSpPr txBox="1"/>
          <p:nvPr/>
        </p:nvSpPr>
        <p:spPr>
          <a:xfrm>
            <a:off x="2412918" y="8648700"/>
            <a:ext cx="15417882" cy="2051844"/>
          </a:xfrm>
          <a:prstGeom prst="rect">
            <a:avLst/>
          </a:prstGeom>
        </p:spPr>
        <p:txBody>
          <a:bodyPr lIns="0" tIns="0" rIns="0" bIns="0" rtlCol="0" anchor="t">
            <a:spAutoFit/>
          </a:bodyPr>
          <a:lstStyle/>
          <a:p>
            <a:pPr>
              <a:lnSpc>
                <a:spcPts val="1957"/>
              </a:lnSpc>
              <a:spcBef>
                <a:spcPct val="0"/>
              </a:spcBef>
            </a:pPr>
            <a:r>
              <a:rPr lang="en-US" sz="1150" dirty="0" err="1">
                <a:solidFill>
                  <a:srgbClr val="000000"/>
                </a:solidFill>
                <a:latin typeface="Coming Soon"/>
                <a:ea typeface="Coming Soon"/>
                <a:cs typeface="Coming Soon"/>
                <a:sym typeface="Coming Soon"/>
              </a:rPr>
              <a:t>Bydd</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disgyblion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ymchwilio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briodweddau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gwahanol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ddefnyddiau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drwy</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astudio’r</a:t>
            </a:r>
            <a:r>
              <a:rPr lang="en-US" sz="1150" dirty="0">
                <a:solidFill>
                  <a:srgbClr val="000000"/>
                </a:solidFill>
                <a:latin typeface="Coming Soon"/>
                <a:ea typeface="Coming Soon"/>
                <a:cs typeface="Coming Soon"/>
                <a:sym typeface="Coming Soon"/>
              </a:rPr>
              <a:t> Titanic a </a:t>
            </a:r>
            <a:r>
              <a:rPr lang="en-US" sz="1150" dirty="0" err="1">
                <a:solidFill>
                  <a:srgbClr val="000000"/>
                </a:solidFill>
                <a:latin typeface="Coming Soon"/>
                <a:ea typeface="Coming Soon"/>
                <a:cs typeface="Coming Soon"/>
                <a:sym typeface="Coming Soon"/>
              </a:rPr>
              <a:t>deall</a:t>
            </a:r>
            <a:r>
              <a:rPr lang="en-US" sz="1150" dirty="0">
                <a:solidFill>
                  <a:srgbClr val="000000"/>
                </a:solidFill>
                <a:latin typeface="Coming Soon"/>
                <a:ea typeface="Coming Soon"/>
                <a:cs typeface="Coming Soon"/>
                <a:sym typeface="Coming Soon"/>
              </a:rPr>
              <a:t> pam y </a:t>
            </a:r>
            <a:r>
              <a:rPr lang="en-US" sz="1150" dirty="0" err="1">
                <a:solidFill>
                  <a:srgbClr val="000000"/>
                </a:solidFill>
                <a:latin typeface="Coming Soon"/>
                <a:ea typeface="Coming Soon"/>
                <a:cs typeface="Coming Soon"/>
                <a:sym typeface="Coming Soon"/>
              </a:rPr>
              <a:t>defnyddiwyd</a:t>
            </a:r>
            <a:r>
              <a:rPr lang="en-US" sz="1150" dirty="0">
                <a:solidFill>
                  <a:srgbClr val="000000"/>
                </a:solidFill>
                <a:latin typeface="Coming Soon"/>
                <a:ea typeface="Coming Soon"/>
                <a:cs typeface="Coming Soon"/>
                <a:sym typeface="Coming Soon"/>
              </a:rPr>
              <a:t> dur, </a:t>
            </a:r>
            <a:r>
              <a:rPr lang="en-US" sz="1150" dirty="0" err="1">
                <a:solidFill>
                  <a:srgbClr val="000000"/>
                </a:solidFill>
                <a:latin typeface="Coming Soon"/>
                <a:ea typeface="Coming Soon"/>
                <a:cs typeface="Coming Soon"/>
                <a:sym typeface="Coming Soon"/>
              </a:rPr>
              <a:t>pren</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metelau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eraill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wrth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adeiladu’r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llong</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Byddant</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profi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sut</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mae</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iâ</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thymheredd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isel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effeithio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gryfder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hyblygrwydd</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gwydnwch</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deunyddiau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gan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gysylltu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canfyddiadau</a:t>
            </a:r>
            <a:r>
              <a:rPr lang="en-US" sz="1150" dirty="0">
                <a:solidFill>
                  <a:srgbClr val="000000"/>
                </a:solidFill>
                <a:latin typeface="Coming Soon"/>
                <a:ea typeface="Coming Soon"/>
                <a:cs typeface="Coming Soon"/>
                <a:sym typeface="Coming Soon"/>
              </a:rPr>
              <a:t> â </a:t>
            </a:r>
            <a:r>
              <a:rPr lang="en-US" sz="1150" dirty="0" err="1">
                <a:solidFill>
                  <a:srgbClr val="000000"/>
                </a:solidFill>
                <a:latin typeface="Coming Soon"/>
                <a:ea typeface="Coming Soon"/>
                <a:cs typeface="Coming Soon"/>
                <a:sym typeface="Coming Soon"/>
              </a:rPr>
              <a:t>sut</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gallai’r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mynydd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iâ</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fod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wedi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achosi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difrod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strwythurol</a:t>
            </a:r>
            <a:r>
              <a:rPr lang="en-US" sz="1150" dirty="0">
                <a:solidFill>
                  <a:srgbClr val="000000"/>
                </a:solidFill>
                <a:latin typeface="Coming Soon"/>
                <a:ea typeface="Coming Soon"/>
                <a:cs typeface="Coming Soon"/>
                <a:sym typeface="Coming Soon"/>
              </a:rPr>
              <a:t>. Yn </a:t>
            </a:r>
            <a:r>
              <a:rPr lang="en-US" sz="1150" dirty="0" err="1">
                <a:solidFill>
                  <a:srgbClr val="000000"/>
                </a:solidFill>
                <a:latin typeface="Coming Soon"/>
                <a:ea typeface="Coming Soon"/>
                <a:cs typeface="Coming Soon"/>
                <a:sym typeface="Coming Soon"/>
              </a:rPr>
              <a:t>ogystal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bydd</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disgyblion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datblygu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sgiliau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cyfrifiadurol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drwy</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greu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gêm</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Scratch </a:t>
            </a:r>
            <a:r>
              <a:rPr lang="en-US" sz="1150" dirty="0" err="1">
                <a:solidFill>
                  <a:srgbClr val="000000"/>
                </a:solidFill>
                <a:latin typeface="Coming Soon"/>
                <a:ea typeface="Coming Soon"/>
                <a:cs typeface="Coming Soon"/>
                <a:sym typeface="Coming Soon"/>
              </a:rPr>
              <a:t>lle</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mae’n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rhaid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iddynt</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ddylunio</a:t>
            </a:r>
            <a:r>
              <a:rPr lang="en-US" sz="1150" dirty="0">
                <a:solidFill>
                  <a:srgbClr val="000000"/>
                </a:solidFill>
                <a:latin typeface="Coming Soon"/>
                <a:ea typeface="Coming Soon"/>
                <a:cs typeface="Coming Soon"/>
                <a:sym typeface="Coming Soon"/>
              </a:rPr>
              <a:t> algorithm </a:t>
            </a:r>
            <a:r>
              <a:rPr lang="en-US" sz="1150" dirty="0" err="1">
                <a:solidFill>
                  <a:srgbClr val="000000"/>
                </a:solidFill>
                <a:latin typeface="Coming Soon"/>
                <a:ea typeface="Coming Soon"/>
                <a:cs typeface="Coming Soon"/>
                <a:sym typeface="Coming Soon"/>
              </a:rPr>
              <a:t>clir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caniatáu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long </a:t>
            </a:r>
            <a:r>
              <a:rPr lang="en-US" sz="1150" dirty="0" err="1">
                <a:solidFill>
                  <a:srgbClr val="000000"/>
                </a:solidFill>
                <a:latin typeface="Coming Soon"/>
                <a:ea typeface="Coming Soon"/>
                <a:cs typeface="Coming Soon"/>
                <a:sym typeface="Coming Soon"/>
              </a:rPr>
              <a:t>osgoi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mynydd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iâ</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cynnwys</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defnyddio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dilyniannau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dolenni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synwyryddion</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datganiadau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amodol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wneud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penderfyniadau</a:t>
            </a:r>
            <a:r>
              <a:rPr lang="en-US" sz="1150" dirty="0">
                <a:solidFill>
                  <a:srgbClr val="000000"/>
                </a:solidFill>
                <a:latin typeface="Coming Soon"/>
                <a:ea typeface="Coming Soon"/>
                <a:cs typeface="Coming Soon"/>
                <a:sym typeface="Coming Soon"/>
              </a:rPr>
              <a:t> o </a:t>
            </a:r>
            <a:r>
              <a:rPr lang="en-US" sz="1150" dirty="0" err="1">
                <a:solidFill>
                  <a:srgbClr val="000000"/>
                </a:solidFill>
                <a:latin typeface="Coming Soon"/>
                <a:ea typeface="Coming Soon"/>
                <a:cs typeface="Coming Soon"/>
                <a:sym typeface="Coming Soon"/>
              </a:rPr>
              <a:t>fewn</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gêm</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Byddant</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dyfnhau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dealltwriaeth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o’r</a:t>
            </a:r>
            <a:r>
              <a:rPr lang="en-US" sz="1150" dirty="0">
                <a:solidFill>
                  <a:srgbClr val="000000"/>
                </a:solidFill>
                <a:latin typeface="Coming Soon"/>
                <a:ea typeface="Coming Soon"/>
                <a:cs typeface="Coming Soon"/>
                <a:sym typeface="Coming Soon"/>
              </a:rPr>
              <a:t> Titanic </a:t>
            </a:r>
            <a:r>
              <a:rPr lang="en-US" sz="1150" dirty="0" err="1">
                <a:solidFill>
                  <a:srgbClr val="000000"/>
                </a:solidFill>
                <a:latin typeface="Coming Soon"/>
                <a:ea typeface="Coming Soon"/>
                <a:cs typeface="Coming Soon"/>
                <a:sym typeface="Coming Soon"/>
              </a:rPr>
              <a:t>drwy</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archwilio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cefndir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hanesyddol</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llong</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hadeiladwaith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fordaith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gyntaf</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ffactorau</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gyfrannodd</a:t>
            </a:r>
            <a:r>
              <a:rPr lang="en-US" sz="1150" dirty="0">
                <a:solidFill>
                  <a:srgbClr val="000000"/>
                </a:solidFill>
                <a:latin typeface="Coming Soon"/>
                <a:ea typeface="Coming Soon"/>
                <a:cs typeface="Coming Soon"/>
                <a:sym typeface="Coming Soon"/>
              </a:rPr>
              <a:t> at y </a:t>
            </a:r>
            <a:r>
              <a:rPr lang="en-US" sz="1150" dirty="0" err="1">
                <a:solidFill>
                  <a:srgbClr val="000000"/>
                </a:solidFill>
                <a:latin typeface="Coming Soon"/>
                <a:ea typeface="Coming Soon"/>
                <a:cs typeface="Coming Soon"/>
                <a:sym typeface="Coming Soon"/>
              </a:rPr>
              <a:t>drychineb</a:t>
            </a:r>
            <a:r>
              <a:rPr lang="en-US" sz="1150" dirty="0">
                <a:solidFill>
                  <a:srgbClr val="000000"/>
                </a:solidFill>
                <a:latin typeface="Coming Soon"/>
                <a:ea typeface="Coming Soon"/>
                <a:cs typeface="Coming Soon"/>
                <a:sym typeface="Coming Soon"/>
              </a:rPr>
              <a:t>. </a:t>
            </a:r>
            <a:r>
              <a:rPr lang="en-GB" sz="1150" dirty="0" err="1">
                <a:solidFill>
                  <a:srgbClr val="000000"/>
                </a:solidFill>
                <a:latin typeface="Coming Soon" panose="020B0604020202020204" charset="0"/>
                <a:ea typeface="Coming Soon" panose="020B0604020202020204" charset="0"/>
                <a:cs typeface="Coming Soon"/>
                <a:sym typeface="Coming Soon"/>
              </a:rPr>
              <a:t>Byddwn</a:t>
            </a:r>
            <a:r>
              <a:rPr lang="en-GB" sz="1150" dirty="0">
                <a:solidFill>
                  <a:srgbClr val="000000"/>
                </a:solidFill>
                <a:latin typeface="Coming Soon" panose="020B0604020202020204" charset="0"/>
                <a:ea typeface="Coming Soon" panose="020B0604020202020204" charset="0"/>
                <a:cs typeface="Coming Soon"/>
                <a:sym typeface="Coming Soon"/>
              </a:rPr>
              <a:t> </a:t>
            </a:r>
            <a:r>
              <a:rPr lang="en-GB" sz="1150" dirty="0" err="1">
                <a:solidFill>
                  <a:srgbClr val="000000"/>
                </a:solidFill>
                <a:latin typeface="Coming Soon" panose="020B0604020202020204" charset="0"/>
                <a:ea typeface="Coming Soon" panose="020B0604020202020204" charset="0"/>
                <a:cs typeface="Coming Soon"/>
                <a:sym typeface="Coming Soon"/>
              </a:rPr>
              <a:t>yn</a:t>
            </a:r>
            <a:r>
              <a:rPr lang="en-GB" sz="1150" dirty="0">
                <a:solidFill>
                  <a:srgbClr val="000000"/>
                </a:solidFill>
                <a:latin typeface="Coming Soon" panose="020B0604020202020204" charset="0"/>
                <a:ea typeface="Coming Soon" panose="020B0604020202020204" charset="0"/>
                <a:cs typeface="Coming Soon"/>
                <a:sym typeface="Coming Soon"/>
              </a:rPr>
              <a:t> </a:t>
            </a:r>
            <a:r>
              <a:rPr lang="en-GB" sz="1150" dirty="0" err="1">
                <a:solidFill>
                  <a:srgbClr val="000000"/>
                </a:solidFill>
                <a:latin typeface="Coming Soon" panose="020B0604020202020204" charset="0"/>
                <a:ea typeface="Coming Soon" panose="020B0604020202020204" charset="0"/>
                <a:cs typeface="Coming Soon"/>
                <a:sym typeface="Coming Soon"/>
              </a:rPr>
              <a:t>d</a:t>
            </a:r>
            <a:r>
              <a:rPr lang="en-GB" sz="1150" dirty="0" err="1">
                <a:latin typeface="Coming Soon" panose="020B0604020202020204" charset="0"/>
                <a:ea typeface="Coming Soon" panose="020B0604020202020204" charset="0"/>
              </a:rPr>
              <a:t>atblygu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sgiliau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mesur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drwy</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ddefnyddio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thermomedr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gofnodi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tymheredd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gan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gynnwys</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gwerthoedd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negyddol</a:t>
            </a:r>
            <a:r>
              <a:rPr lang="en-GB" sz="1150" dirty="0">
                <a:latin typeface="Coming Soon" panose="020B0604020202020204" charset="0"/>
                <a:ea typeface="Coming Soon" panose="020B0604020202020204" charset="0"/>
              </a:rPr>
              <a:t>) a </a:t>
            </a:r>
            <a:r>
              <a:rPr lang="en-GB" sz="1150" dirty="0" err="1">
                <a:latin typeface="Coming Soon" panose="020B0604020202020204" charset="0"/>
                <a:ea typeface="Coming Soon" panose="020B0604020202020204" charset="0"/>
              </a:rPr>
              <a:t>thrwy</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fesur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pellteroedd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Bydd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disgyblion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yn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defnyddio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dogfennau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hanesyddol</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e.e.</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logiau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llongau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cofnodion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tywydd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rhybuddion</a:t>
            </a:r>
            <a:r>
              <a:rPr lang="en-GB" sz="1150" dirty="0">
                <a:latin typeface="Coming Soon" panose="020B0604020202020204" charset="0"/>
                <a:ea typeface="Coming Soon" panose="020B0604020202020204" charset="0"/>
              </a:rPr>
              <a:t> am </a:t>
            </a:r>
            <a:r>
              <a:rPr lang="en-GB" sz="1150" dirty="0" err="1">
                <a:latin typeface="Coming Soon" panose="020B0604020202020204" charset="0"/>
                <a:ea typeface="Coming Soon" panose="020B0604020202020204" charset="0"/>
              </a:rPr>
              <a:t>iâ</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i</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greu</a:t>
            </a:r>
            <a:r>
              <a:rPr lang="en-GB" sz="1150" dirty="0">
                <a:latin typeface="Coming Soon" panose="020B0604020202020204" charset="0"/>
                <a:ea typeface="Coming Soon" panose="020B0604020202020204" charset="0"/>
              </a:rPr>
              <a:t> a </a:t>
            </a:r>
            <a:r>
              <a:rPr lang="en-GB" sz="1150" dirty="0" err="1">
                <a:latin typeface="Coming Soon" panose="020B0604020202020204" charset="0"/>
                <a:ea typeface="Coming Soon" panose="020B0604020202020204" charset="0"/>
              </a:rPr>
              <a:t>chyflwyno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adroddiad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tywydd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byr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fel</a:t>
            </a:r>
            <a:r>
              <a:rPr lang="en-GB" sz="1150" dirty="0">
                <a:latin typeface="Coming Soon" panose="020B0604020202020204" charset="0"/>
                <a:ea typeface="Coming Soon" panose="020B0604020202020204" charset="0"/>
              </a:rPr>
              <a:t> pe </a:t>
            </a:r>
            <a:r>
              <a:rPr lang="en-GB" sz="1150" dirty="0" err="1">
                <a:latin typeface="Coming Soon" panose="020B0604020202020204" charset="0"/>
                <a:ea typeface="Coming Soon" panose="020B0604020202020204" charset="0"/>
              </a:rPr>
              <a:t>baent</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yn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darlledu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ar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ddiwrnod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hwylio’r</a:t>
            </a:r>
            <a:r>
              <a:rPr lang="en-GB" sz="1150" dirty="0">
                <a:latin typeface="Coming Soon" panose="020B0604020202020204" charset="0"/>
                <a:ea typeface="Coming Soon" panose="020B0604020202020204" charset="0"/>
              </a:rPr>
              <a:t> Titanic. </a:t>
            </a:r>
          </a:p>
          <a:p>
            <a:pPr>
              <a:lnSpc>
                <a:spcPts val="1957"/>
              </a:lnSpc>
              <a:spcBef>
                <a:spcPct val="0"/>
              </a:spcBef>
            </a:pPr>
            <a:endParaRPr lang="en-GB" sz="1400" dirty="0">
              <a:latin typeface="Segoe UI" panose="020B0502040204020203" pitchFamily="34" charset="0"/>
            </a:endParaRPr>
          </a:p>
          <a:p>
            <a:pPr algn="l">
              <a:lnSpc>
                <a:spcPts val="1957"/>
              </a:lnSpc>
              <a:spcBef>
                <a:spcPct val="0"/>
              </a:spcBef>
            </a:pPr>
            <a:endParaRPr lang="en-US" sz="1398" dirty="0">
              <a:solidFill>
                <a:srgbClr val="000000"/>
              </a:solidFill>
              <a:latin typeface="Coming Soon"/>
              <a:ea typeface="Coming Soon"/>
              <a:cs typeface="Coming Soon"/>
              <a:sym typeface="Coming Soon"/>
            </a:endParaRPr>
          </a:p>
        </p:txBody>
      </p:sp>
      <p:sp>
        <p:nvSpPr>
          <p:cNvPr id="56" name="TextBox 56"/>
          <p:cNvSpPr txBox="1"/>
          <p:nvPr/>
        </p:nvSpPr>
        <p:spPr>
          <a:xfrm>
            <a:off x="2351094" y="6740036"/>
            <a:ext cx="15479706" cy="1705595"/>
          </a:xfrm>
          <a:prstGeom prst="rect">
            <a:avLst/>
          </a:prstGeom>
        </p:spPr>
        <p:txBody>
          <a:bodyPr lIns="0" tIns="0" rIns="0" bIns="0" rtlCol="0" anchor="t">
            <a:spAutoFit/>
          </a:bodyPr>
          <a:lstStyle/>
          <a:p>
            <a:pPr>
              <a:lnSpc>
                <a:spcPts val="1895"/>
              </a:lnSpc>
              <a:spcBef>
                <a:spcPct val="0"/>
              </a:spcBef>
            </a:pPr>
            <a:r>
              <a:rPr lang="en-US" sz="1150" dirty="0" err="1">
                <a:solidFill>
                  <a:srgbClr val="000000"/>
                </a:solidFill>
                <a:latin typeface="Coming Soon"/>
                <a:ea typeface="Coming Soon"/>
                <a:cs typeface="Coming Soon"/>
                <a:sym typeface="Coming Soon"/>
              </a:rPr>
              <a:t>Bydd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disgyblion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archwilio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hanes</a:t>
            </a:r>
            <a:r>
              <a:rPr lang="en-US" sz="1150" dirty="0">
                <a:solidFill>
                  <a:srgbClr val="000000"/>
                </a:solidFill>
                <a:latin typeface="Coming Soon"/>
                <a:ea typeface="Coming Soon"/>
                <a:cs typeface="Coming Soon"/>
                <a:sym typeface="Coming Soon"/>
              </a:rPr>
              <a:t> y Titanic ac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ystyried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sut</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mae</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cymdeithas</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dysgu</a:t>
            </a:r>
            <a:r>
              <a:rPr lang="en-US" sz="1150" dirty="0">
                <a:solidFill>
                  <a:srgbClr val="000000"/>
                </a:solidFill>
                <a:latin typeface="Coming Soon"/>
                <a:ea typeface="Coming Soon"/>
                <a:cs typeface="Coming Soon"/>
                <a:sym typeface="Coming Soon"/>
              </a:rPr>
              <a:t> o </a:t>
            </a:r>
            <a:r>
              <a:rPr lang="en-US" sz="1150" dirty="0" err="1">
                <a:solidFill>
                  <a:srgbClr val="000000"/>
                </a:solidFill>
                <a:latin typeface="Coming Soon"/>
                <a:ea typeface="Coming Soon"/>
                <a:cs typeface="Coming Soon"/>
                <a:sym typeface="Coming Soon"/>
              </a:rPr>
              <a:t>broblemau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mawr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gan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archwilio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beth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wedi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newid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mewn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peirianneg</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diogelwch</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chyfathrebu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ers</a:t>
            </a:r>
            <a:r>
              <a:rPr lang="en-US" sz="1150" dirty="0">
                <a:solidFill>
                  <a:srgbClr val="000000"/>
                </a:solidFill>
                <a:latin typeface="Coming Soon"/>
                <a:ea typeface="Coming Soon"/>
                <a:cs typeface="Coming Soon"/>
                <a:sym typeface="Coming Soon"/>
              </a:rPr>
              <a:t> 1912. </a:t>
            </a:r>
            <a:r>
              <a:rPr lang="en-US" sz="1150" dirty="0" err="1">
                <a:solidFill>
                  <a:srgbClr val="000000"/>
                </a:solidFill>
                <a:latin typeface="Coming Soon"/>
                <a:ea typeface="Coming Soon"/>
                <a:cs typeface="Coming Soon"/>
                <a:sym typeface="Coming Soon"/>
              </a:rPr>
              <a:t>Byddant</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ymchwilio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ystod</a:t>
            </a:r>
            <a:r>
              <a:rPr lang="en-US" sz="1150" dirty="0">
                <a:solidFill>
                  <a:srgbClr val="000000"/>
                </a:solidFill>
                <a:latin typeface="Coming Soon"/>
                <a:ea typeface="Coming Soon"/>
                <a:cs typeface="Coming Soon"/>
                <a:sym typeface="Coming Soon"/>
              </a:rPr>
              <a:t> o </a:t>
            </a:r>
            <a:r>
              <a:rPr lang="en-US" sz="1150" dirty="0" err="1">
                <a:solidFill>
                  <a:srgbClr val="000000"/>
                </a:solidFill>
                <a:latin typeface="Coming Soon"/>
                <a:ea typeface="Coming Soon"/>
                <a:cs typeface="Coming Soon"/>
                <a:sym typeface="Coming Soon"/>
              </a:rPr>
              <a:t>theorïau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cynllwyn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gysylltiedig</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â'r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trychineb</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gan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ddefnyddio'r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rhain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ddatblygu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sgiliau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meddwl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beirniadol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trwy</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gymharu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ffynonellau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rhagfarnllyd</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diduedd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cyfryngau</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thrafod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sut</a:t>
            </a:r>
            <a:r>
              <a:rPr lang="en-US" sz="1150" dirty="0">
                <a:solidFill>
                  <a:srgbClr val="000000"/>
                </a:solidFill>
                <a:latin typeface="Coming Soon"/>
                <a:ea typeface="Coming Soon"/>
                <a:cs typeface="Coming Soon"/>
                <a:sym typeface="Coming Soon"/>
              </a:rPr>
              <a:t> y gall </a:t>
            </a:r>
            <a:r>
              <a:rPr lang="en-US" sz="1150" dirty="0" err="1">
                <a:solidFill>
                  <a:srgbClr val="000000"/>
                </a:solidFill>
                <a:latin typeface="Coming Soon"/>
                <a:ea typeface="Coming Soon"/>
                <a:cs typeface="Coming Soon"/>
                <a:sym typeface="Coming Soon"/>
              </a:rPr>
              <a:t>dibyniaeth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fodern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a:t>
            </a:r>
            <a:r>
              <a:rPr lang="en-US" sz="1150" dirty="0">
                <a:solidFill>
                  <a:srgbClr val="000000"/>
                </a:solidFill>
                <a:latin typeface="Coming Soon"/>
                <a:ea typeface="Coming Soon"/>
                <a:cs typeface="Coming Soon"/>
                <a:sym typeface="Coming Soon"/>
              </a:rPr>
              <a:t> AI </a:t>
            </a:r>
            <a:r>
              <a:rPr lang="en-US" sz="1150" dirty="0" err="1">
                <a:solidFill>
                  <a:srgbClr val="000000"/>
                </a:solidFill>
                <a:latin typeface="Coming Soon"/>
                <a:ea typeface="Coming Soon"/>
                <a:cs typeface="Coming Soon"/>
                <a:sym typeface="Coming Soon"/>
              </a:rPr>
              <a:t>ddylanwadu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wybodaeth</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mae</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pobl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derbyn</a:t>
            </a:r>
            <a:r>
              <a:rPr lang="en-US" sz="1150" dirty="0">
                <a:solidFill>
                  <a:srgbClr val="000000"/>
                </a:solidFill>
                <a:latin typeface="Coming Soon"/>
                <a:ea typeface="Coming Soon"/>
                <a:cs typeface="Coming Soon"/>
                <a:sym typeface="Coming Soon"/>
              </a:rPr>
              <a:t>. Fel </a:t>
            </a:r>
            <a:r>
              <a:rPr lang="en-US" sz="1150" dirty="0" err="1">
                <a:solidFill>
                  <a:srgbClr val="000000"/>
                </a:solidFill>
                <a:latin typeface="Coming Soon"/>
                <a:ea typeface="Coming Soon"/>
                <a:cs typeface="Coming Soon"/>
                <a:sym typeface="Coming Soon"/>
              </a:rPr>
              <a:t>rhan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o'u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hastudiaeth</a:t>
            </a:r>
            <a:r>
              <a:rPr lang="en-US" sz="1150" dirty="0">
                <a:solidFill>
                  <a:srgbClr val="000000"/>
                </a:solidFill>
                <a:latin typeface="Coming Soon"/>
                <a:ea typeface="Coming Soon"/>
                <a:cs typeface="Coming Soon"/>
                <a:sym typeface="Coming Soon"/>
              </a:rPr>
              <a:t> o </a:t>
            </a:r>
            <a:r>
              <a:rPr lang="en-US" sz="1150" dirty="0" err="1">
                <a:solidFill>
                  <a:srgbClr val="000000"/>
                </a:solidFill>
                <a:latin typeface="Coming Soon"/>
                <a:ea typeface="Coming Soon"/>
                <a:cs typeface="Coming Soon"/>
                <a:sym typeface="Coming Soon"/>
              </a:rPr>
              <a:t>gyfathrebu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disgyblion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cymharu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sut</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rhannwyd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newyddion</a:t>
            </a:r>
            <a:r>
              <a:rPr lang="en-US" sz="1150" dirty="0">
                <a:solidFill>
                  <a:srgbClr val="000000"/>
                </a:solidFill>
                <a:latin typeface="Coming Soon"/>
                <a:ea typeface="Coming Soon"/>
                <a:cs typeface="Coming Soon"/>
                <a:sym typeface="Coming Soon"/>
              </a:rPr>
              <a:t> am </a:t>
            </a:r>
            <a:r>
              <a:rPr lang="en-US" sz="1150" dirty="0" err="1">
                <a:solidFill>
                  <a:srgbClr val="000000"/>
                </a:solidFill>
                <a:latin typeface="Coming Soon"/>
                <a:ea typeface="Coming Soon"/>
                <a:cs typeface="Coming Soon"/>
                <a:sym typeface="Coming Soon"/>
              </a:rPr>
              <a:t>drychineb</a:t>
            </a:r>
            <a:r>
              <a:rPr lang="en-US" sz="1150" dirty="0">
                <a:solidFill>
                  <a:srgbClr val="000000"/>
                </a:solidFill>
                <a:latin typeface="Coming Soon"/>
                <a:ea typeface="Coming Soon"/>
                <a:cs typeface="Coming Soon"/>
                <a:sym typeface="Coming Soon"/>
              </a:rPr>
              <a:t> y Titanic </a:t>
            </a:r>
            <a:r>
              <a:rPr lang="en-US" sz="1150" dirty="0" err="1">
                <a:solidFill>
                  <a:srgbClr val="000000"/>
                </a:solidFill>
                <a:latin typeface="Coming Soon"/>
                <a:ea typeface="Coming Soon"/>
                <a:cs typeface="Coming Soon"/>
                <a:sym typeface="Coming Soon"/>
              </a:rPr>
              <a:t>gyda'r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pryd</a:t>
            </a:r>
            <a:r>
              <a:rPr lang="en-US" sz="1150" dirty="0">
                <a:solidFill>
                  <a:srgbClr val="000000"/>
                </a:solidFill>
                <a:latin typeface="Coming Soon"/>
                <a:ea typeface="Coming Soon"/>
                <a:cs typeface="Coming Soon"/>
                <a:sym typeface="Coming Soon"/>
              </a:rPr>
              <a:t> â </a:t>
            </a:r>
            <a:r>
              <a:rPr lang="en-US" sz="1150" dirty="0" err="1">
                <a:solidFill>
                  <a:srgbClr val="000000"/>
                </a:solidFill>
                <a:latin typeface="Coming Soon"/>
                <a:ea typeface="Coming Soon"/>
                <a:cs typeface="Coming Soon"/>
                <a:sym typeface="Coming Soon"/>
              </a:rPr>
              <a:t>chyflymder</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chyrhaeddiad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cyfathrebu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byd-eang</a:t>
            </a:r>
            <a:r>
              <a:rPr lang="en-US" sz="1150" dirty="0">
                <a:solidFill>
                  <a:srgbClr val="000000"/>
                </a:solidFill>
                <a:latin typeface="Coming Soon"/>
                <a:ea typeface="Coming Soon"/>
                <a:cs typeface="Coming Soon"/>
                <a:sym typeface="Coming Soon"/>
              </a:rPr>
              <a:t> heddiw. </a:t>
            </a:r>
            <a:r>
              <a:rPr lang="en-US" sz="1150" dirty="0" err="1">
                <a:solidFill>
                  <a:srgbClr val="000000"/>
                </a:solidFill>
                <a:latin typeface="Coming Soon"/>
                <a:ea typeface="Coming Soon"/>
                <a:cs typeface="Coming Soon"/>
                <a:sym typeface="Coming Soon"/>
              </a:rPr>
              <a:t>Ochr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ochr</a:t>
            </a:r>
            <a:r>
              <a:rPr lang="en-US" sz="1150" dirty="0">
                <a:solidFill>
                  <a:srgbClr val="000000"/>
                </a:solidFill>
                <a:latin typeface="Coming Soon"/>
                <a:ea typeface="Coming Soon"/>
                <a:cs typeface="Coming Soon"/>
                <a:sym typeface="Coming Soon"/>
              </a:rPr>
              <a:t> â </a:t>
            </a:r>
            <a:r>
              <a:rPr lang="en-US" sz="1150" dirty="0" err="1">
                <a:solidFill>
                  <a:srgbClr val="000000"/>
                </a:solidFill>
                <a:latin typeface="Coming Soon"/>
                <a:ea typeface="Coming Soon"/>
                <a:cs typeface="Coming Soon"/>
                <a:sym typeface="Coming Soon"/>
              </a:rPr>
              <a:t>hyn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bydd</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disgyblion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dysgu</a:t>
            </a:r>
            <a:r>
              <a:rPr lang="en-US" sz="1150" dirty="0">
                <a:solidFill>
                  <a:srgbClr val="000000"/>
                </a:solidFill>
                <a:latin typeface="Coming Soon"/>
                <a:ea typeface="Coming Soon"/>
                <a:cs typeface="Coming Soon"/>
                <a:sym typeface="Coming Soon"/>
              </a:rPr>
              <a:t> am </a:t>
            </a:r>
            <a:r>
              <a:rPr lang="en-US" sz="1150" dirty="0" err="1">
                <a:solidFill>
                  <a:srgbClr val="000000"/>
                </a:solidFill>
                <a:latin typeface="Coming Soon"/>
                <a:ea typeface="Coming Soon"/>
                <a:cs typeface="Coming Soon"/>
                <a:sym typeface="Coming Soon"/>
              </a:rPr>
              <a:t>Fwdhaeth</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a'r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hyn</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mae'n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ei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olygu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Fwdhyddion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fyw</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bywyd</a:t>
            </a:r>
            <a:r>
              <a:rPr lang="en-US" sz="1150" dirty="0">
                <a:solidFill>
                  <a:srgbClr val="000000"/>
                </a:solidFill>
                <a:latin typeface="Coming Soon"/>
                <a:ea typeface="Coming Soon"/>
                <a:cs typeface="Coming Soon"/>
                <a:sym typeface="Coming Soon"/>
              </a:rPr>
              <a:t> da ac </a:t>
            </a:r>
            <a:r>
              <a:rPr lang="en-US" sz="1150" dirty="0" err="1">
                <a:solidFill>
                  <a:srgbClr val="000000"/>
                </a:solidFill>
                <a:latin typeface="Coming Soon"/>
                <a:ea typeface="Coming Soon"/>
                <a:cs typeface="Coming Soon"/>
                <a:sym typeface="Coming Soon"/>
              </a:rPr>
              <a:t>ystyriol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cyn</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cymharu'r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credoau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hyn</a:t>
            </a:r>
            <a:r>
              <a:rPr lang="en-US" sz="1150" dirty="0">
                <a:solidFill>
                  <a:srgbClr val="000000"/>
                </a:solidFill>
                <a:latin typeface="Coming Soon"/>
                <a:ea typeface="Coming Soon"/>
                <a:cs typeface="Coming Soon"/>
                <a:sym typeface="Coming Soon"/>
              </a:rPr>
              <a:t> ag </a:t>
            </a:r>
            <a:r>
              <a:rPr lang="en-US" sz="1150" dirty="0" err="1">
                <a:solidFill>
                  <a:srgbClr val="000000"/>
                </a:solidFill>
                <a:latin typeface="Coming Soon"/>
                <a:ea typeface="Coming Soon"/>
                <a:cs typeface="Coming Soon"/>
                <a:sym typeface="Coming Soon"/>
              </a:rPr>
              <a:t>athrawiaethau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Cristnogol</a:t>
            </a:r>
            <a:r>
              <a:rPr lang="en-US" sz="1150" dirty="0">
                <a:solidFill>
                  <a:srgbClr val="000000"/>
                </a:solidFill>
                <a:latin typeface="Coming Soon"/>
                <a:ea typeface="Coming Soon"/>
                <a:cs typeface="Coming Soon"/>
                <a:sym typeface="Coming Soon"/>
              </a:rPr>
              <a:t> ac </a:t>
            </a:r>
            <a:r>
              <a:rPr lang="en-US" sz="1150" dirty="0" err="1">
                <a:solidFill>
                  <a:srgbClr val="000000"/>
                </a:solidFill>
                <a:latin typeface="Coming Soon"/>
                <a:ea typeface="Coming Soon"/>
                <a:cs typeface="Coming Soon"/>
                <a:sym typeface="Coming Soon"/>
              </a:rPr>
              <a:t>archwilio</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stori'r</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Pasg</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i</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ddeall</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tebygrwyddau</a:t>
            </a:r>
            <a:r>
              <a:rPr lang="en-US" sz="1150" dirty="0">
                <a:solidFill>
                  <a:srgbClr val="000000"/>
                </a:solidFill>
                <a:latin typeface="Coming Soon"/>
                <a:ea typeface="Coming Soon"/>
                <a:cs typeface="Coming Soon"/>
                <a:sym typeface="Coming Soon"/>
              </a:rPr>
              <a:t> a </a:t>
            </a:r>
            <a:r>
              <a:rPr lang="en-US" sz="1150" dirty="0" err="1">
                <a:solidFill>
                  <a:srgbClr val="000000"/>
                </a:solidFill>
                <a:latin typeface="Coming Soon"/>
                <a:ea typeface="Coming Soon"/>
                <a:cs typeface="Coming Soon"/>
                <a:sym typeface="Coming Soon"/>
              </a:rPr>
              <a:t>gwahaniaethau</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rhwng</a:t>
            </a:r>
            <a:r>
              <a:rPr lang="en-US" sz="1150" dirty="0">
                <a:solidFill>
                  <a:srgbClr val="000000"/>
                </a:solidFill>
                <a:latin typeface="Coming Soon"/>
                <a:ea typeface="Coming Soon"/>
                <a:cs typeface="Coming Soon"/>
                <a:sym typeface="Coming Soon"/>
              </a:rPr>
              <a:t> y </a:t>
            </a:r>
            <a:r>
              <a:rPr lang="en-US" sz="1150" dirty="0" err="1">
                <a:solidFill>
                  <a:srgbClr val="000000"/>
                </a:solidFill>
                <a:latin typeface="Coming Soon"/>
                <a:ea typeface="Coming Soon"/>
                <a:cs typeface="Coming Soon"/>
                <a:sym typeface="Coming Soon"/>
              </a:rPr>
              <a:t>ddwy</a:t>
            </a:r>
            <a:r>
              <a:rPr lang="en-US" sz="1150" dirty="0">
                <a:solidFill>
                  <a:srgbClr val="000000"/>
                </a:solidFill>
                <a:latin typeface="Coming Soon"/>
                <a:ea typeface="Coming Soon"/>
                <a:cs typeface="Coming Soon"/>
                <a:sym typeface="Coming Soon"/>
              </a:rPr>
              <a:t> </a:t>
            </a:r>
            <a:r>
              <a:rPr lang="en-US" sz="1150" dirty="0" err="1">
                <a:solidFill>
                  <a:srgbClr val="000000"/>
                </a:solidFill>
                <a:latin typeface="Coming Soon"/>
                <a:ea typeface="Coming Soon"/>
                <a:cs typeface="Coming Soon"/>
                <a:sym typeface="Coming Soon"/>
              </a:rPr>
              <a:t>ffydd</a:t>
            </a:r>
            <a:r>
              <a:rPr lang="en-US" sz="1353" dirty="0">
                <a:solidFill>
                  <a:srgbClr val="000000"/>
                </a:solidFill>
                <a:latin typeface="Coming Soon"/>
                <a:ea typeface="Coming Soon"/>
                <a:cs typeface="Coming Soon"/>
                <a:sym typeface="Coming Soon"/>
              </a:rPr>
              <a:t>.. </a:t>
            </a:r>
            <a:r>
              <a:rPr lang="en-GB" sz="1150" dirty="0" err="1">
                <a:latin typeface="Coming Soon" panose="020B0604020202020204" charset="0"/>
                <a:ea typeface="Coming Soon" panose="020B0604020202020204" charset="0"/>
              </a:rPr>
              <a:t>Datblygu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sgiliau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rhesymu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drwy</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ddatrys</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problemau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geiriau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sy’n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defnyddio’r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pedair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gweithred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adio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tynnu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lluosi</a:t>
            </a:r>
            <a:r>
              <a:rPr lang="en-GB" sz="1150" dirty="0">
                <a:latin typeface="Coming Soon" panose="020B0604020202020204" charset="0"/>
                <a:ea typeface="Coming Soon" panose="020B0604020202020204" charset="0"/>
              </a:rPr>
              <a:t> a </a:t>
            </a:r>
            <a:r>
              <a:rPr lang="en-GB" sz="1150" dirty="0" err="1">
                <a:latin typeface="Coming Soon" panose="020B0604020202020204" charset="0"/>
                <a:ea typeface="Coming Soon" panose="020B0604020202020204" charset="0"/>
              </a:rPr>
              <a:t>rhannu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Bydd</a:t>
            </a:r>
            <a:r>
              <a:rPr lang="en-GB" sz="1150" dirty="0">
                <a:latin typeface="Coming Soon" panose="020B0604020202020204" charset="0"/>
                <a:ea typeface="Coming Soon" panose="020B0604020202020204" charset="0"/>
              </a:rPr>
              <a:t> y plant </a:t>
            </a:r>
            <a:r>
              <a:rPr lang="en-GB" sz="1150" dirty="0" err="1">
                <a:latin typeface="Coming Soon" panose="020B0604020202020204" charset="0"/>
                <a:ea typeface="Coming Soon" panose="020B0604020202020204" charset="0"/>
              </a:rPr>
              <a:t>yn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datblygu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sgiliau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dealltwriaeth</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drwy</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archwilio</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cardiau</a:t>
            </a:r>
            <a:r>
              <a:rPr lang="en-GB" sz="1150" dirty="0">
                <a:latin typeface="Coming Soon" panose="020B0604020202020204" charset="0"/>
                <a:ea typeface="Coming Soon" panose="020B0604020202020204" charset="0"/>
              </a:rPr>
              <a:t> post a </a:t>
            </a:r>
            <a:r>
              <a:rPr lang="en-GB" sz="1150" dirty="0" err="1">
                <a:latin typeface="Coming Soon" panose="020B0604020202020204" charset="0"/>
                <a:ea typeface="Coming Soon" panose="020B0604020202020204" charset="0"/>
              </a:rPr>
              <a:t>anfonwyd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cyn</a:t>
            </a:r>
            <a:r>
              <a:rPr lang="en-GB" sz="1150" dirty="0">
                <a:latin typeface="Coming Soon" panose="020B0604020202020204" charset="0"/>
                <a:ea typeface="Coming Soon" panose="020B0604020202020204" charset="0"/>
              </a:rPr>
              <a:t> ac </a:t>
            </a:r>
            <a:r>
              <a:rPr lang="en-GB" sz="1150" dirty="0" err="1">
                <a:latin typeface="Coming Soon" panose="020B0604020202020204" charset="0"/>
                <a:ea typeface="Coming Soon" panose="020B0604020202020204" charset="0"/>
              </a:rPr>
              <a:t>ar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ôl</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taith</a:t>
            </a:r>
            <a:r>
              <a:rPr lang="en-GB" sz="1150" dirty="0">
                <a:latin typeface="Coming Soon" panose="020B0604020202020204" charset="0"/>
                <a:ea typeface="Coming Soon" panose="020B0604020202020204" charset="0"/>
              </a:rPr>
              <a:t> y Titanic. </a:t>
            </a:r>
          </a:p>
          <a:p>
            <a:pPr algn="l">
              <a:lnSpc>
                <a:spcPts val="1895"/>
              </a:lnSpc>
              <a:spcBef>
                <a:spcPct val="0"/>
              </a:spcBef>
            </a:pPr>
            <a:endParaRPr lang="en-US" sz="1353" dirty="0">
              <a:solidFill>
                <a:srgbClr val="000000"/>
              </a:solidFill>
              <a:latin typeface="Coming Soon"/>
              <a:ea typeface="Coming Soon"/>
              <a:cs typeface="Coming Soon"/>
              <a:sym typeface="Coming Soon"/>
            </a:endParaRPr>
          </a:p>
        </p:txBody>
      </p:sp>
      <p:sp>
        <p:nvSpPr>
          <p:cNvPr id="57" name="TextBox 57"/>
          <p:cNvSpPr txBox="1"/>
          <p:nvPr/>
        </p:nvSpPr>
        <p:spPr>
          <a:xfrm>
            <a:off x="2382006" y="4762924"/>
            <a:ext cx="15448794" cy="1384995"/>
          </a:xfrm>
          <a:prstGeom prst="rect">
            <a:avLst/>
          </a:prstGeom>
        </p:spPr>
        <p:txBody>
          <a:bodyPr lIns="0" tIns="0" rIns="0" bIns="0" rtlCol="0" anchor="t">
            <a:spAutoFit/>
          </a:bodyPr>
          <a:lstStyle/>
          <a:p>
            <a:pPr>
              <a:lnSpc>
                <a:spcPts val="1834"/>
              </a:lnSpc>
              <a:spcBef>
                <a:spcPct val="0"/>
              </a:spcBef>
            </a:pPr>
            <a:r>
              <a:rPr lang="en-US" sz="1150" dirty="0" err="1">
                <a:solidFill>
                  <a:srgbClr val="000000"/>
                </a:solidFill>
                <a:latin typeface="Coming Soon" panose="020B0604020202020204" charset="0"/>
                <a:ea typeface="Coming Soon" panose="020B0604020202020204" charset="0"/>
                <a:cs typeface="Coming Soon"/>
                <a:sym typeface="Coming Soon"/>
              </a:rPr>
              <a:t>Bydd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disgyblion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dathlu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digwyddiadau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diwylliannol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allweddol</a:t>
            </a:r>
            <a:r>
              <a:rPr lang="en-US" sz="1150" dirty="0">
                <a:solidFill>
                  <a:srgbClr val="000000"/>
                </a:solidFill>
                <a:latin typeface="Coming Soon" panose="020B0604020202020204" charset="0"/>
                <a:ea typeface="Coming Soon" panose="020B0604020202020204" charset="0"/>
                <a:cs typeface="Coming Soon"/>
                <a:sym typeface="Coming Soon"/>
              </a:rPr>
              <a:t> Cymru </a:t>
            </a:r>
            <a:r>
              <a:rPr lang="en-US" sz="1150" dirty="0" err="1">
                <a:solidFill>
                  <a:srgbClr val="000000"/>
                </a:solidFill>
                <a:latin typeface="Coming Soon" panose="020B0604020202020204" charset="0"/>
                <a:ea typeface="Coming Soon" panose="020B0604020202020204" charset="0"/>
                <a:cs typeface="Coming Soon"/>
                <a:sym typeface="Coming Soon"/>
              </a:rPr>
              <a:t>fel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Dydd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Gŵyl</a:t>
            </a:r>
            <a:r>
              <a:rPr lang="en-US" sz="1150" dirty="0">
                <a:solidFill>
                  <a:srgbClr val="000000"/>
                </a:solidFill>
                <a:latin typeface="Coming Soon" panose="020B0604020202020204" charset="0"/>
                <a:ea typeface="Coming Soon" panose="020B0604020202020204" charset="0"/>
                <a:cs typeface="Coming Soon"/>
                <a:sym typeface="Coming Soon"/>
              </a:rPr>
              <a:t> Dewi a </a:t>
            </a:r>
            <a:r>
              <a:rPr lang="en-US" sz="1150" dirty="0" err="1">
                <a:solidFill>
                  <a:srgbClr val="000000"/>
                </a:solidFill>
                <a:latin typeface="Coming Soon" panose="020B0604020202020204" charset="0"/>
                <a:ea typeface="Coming Soon" panose="020B0604020202020204" charset="0"/>
                <a:cs typeface="Coming Soon"/>
                <a:sym typeface="Coming Soon"/>
              </a:rPr>
              <a:t>Dydd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Miwsig</a:t>
            </a:r>
            <a:r>
              <a:rPr lang="en-US" sz="1150" dirty="0">
                <a:solidFill>
                  <a:srgbClr val="000000"/>
                </a:solidFill>
                <a:latin typeface="Coming Soon" panose="020B0604020202020204" charset="0"/>
                <a:ea typeface="Coming Soon" panose="020B0604020202020204" charset="0"/>
                <a:cs typeface="Coming Soon"/>
                <a:sym typeface="Coming Soon"/>
              </a:rPr>
              <a:t> Cymru, </a:t>
            </a:r>
            <a:r>
              <a:rPr lang="en-US" sz="1150" dirty="0" err="1">
                <a:solidFill>
                  <a:srgbClr val="000000"/>
                </a:solidFill>
                <a:latin typeface="Coming Soon" panose="020B0604020202020204" charset="0"/>
                <a:ea typeface="Coming Soon" panose="020B0604020202020204" charset="0"/>
                <a:cs typeface="Coming Soon"/>
                <a:sym typeface="Coming Soon"/>
              </a:rPr>
              <a:t>gan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ddyfnhau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dealltwriaeth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o’u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treftadaeth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traddodiadau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hunaniaeth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hunain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Bydd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disgyblion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hefyd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astudio</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gwaith</a:t>
            </a:r>
            <a:r>
              <a:rPr lang="en-US" sz="1150" dirty="0">
                <a:solidFill>
                  <a:srgbClr val="000000"/>
                </a:solidFill>
                <a:latin typeface="Coming Soon" panose="020B0604020202020204" charset="0"/>
                <a:ea typeface="Coming Soon" panose="020B0604020202020204" charset="0"/>
                <a:cs typeface="Coming Soon"/>
                <a:sym typeface="Coming Soon"/>
              </a:rPr>
              <a:t> y </a:t>
            </a:r>
            <a:r>
              <a:rPr lang="en-US" sz="1150" dirty="0" err="1">
                <a:solidFill>
                  <a:srgbClr val="000000"/>
                </a:solidFill>
                <a:latin typeface="Coming Soon" panose="020B0604020202020204" charset="0"/>
                <a:ea typeface="Coming Soon" panose="020B0604020202020204" charset="0"/>
                <a:cs typeface="Coming Soon"/>
                <a:sym typeface="Coming Soon"/>
              </a:rPr>
              <a:t>gyfansoddwraig</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Gymreig</a:t>
            </a:r>
            <a:r>
              <a:rPr lang="en-US" sz="1150" dirty="0">
                <a:solidFill>
                  <a:srgbClr val="000000"/>
                </a:solidFill>
                <a:latin typeface="Coming Soon" panose="020B0604020202020204" charset="0"/>
                <a:ea typeface="Coming Soon" panose="020B0604020202020204" charset="0"/>
                <a:cs typeface="Coming Soon"/>
                <a:sym typeface="Coming Soon"/>
              </a:rPr>
              <a:t> Grace Williams ac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defnyddio</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steil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fel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ysbrydoliaeth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greu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darn </a:t>
            </a:r>
            <a:r>
              <a:rPr lang="en-US" sz="1150" dirty="0" err="1">
                <a:solidFill>
                  <a:srgbClr val="000000"/>
                </a:solidFill>
                <a:latin typeface="Coming Soon" panose="020B0604020202020204" charset="0"/>
                <a:ea typeface="Coming Soon" panose="020B0604020202020204" charset="0"/>
                <a:cs typeface="Coming Soon"/>
                <a:sym typeface="Coming Soon"/>
              </a:rPr>
              <a:t>celf</a:t>
            </a:r>
            <a:r>
              <a:rPr lang="en-US" sz="1150" dirty="0">
                <a:solidFill>
                  <a:srgbClr val="000000"/>
                </a:solidFill>
                <a:latin typeface="Coming Soon" panose="020B0604020202020204" charset="0"/>
                <a:ea typeface="Coming Soon" panose="020B0604020202020204" charset="0"/>
                <a:cs typeface="Coming Soon"/>
                <a:sym typeface="Coming Soon"/>
              </a:rPr>
              <a:t> neu </a:t>
            </a:r>
            <a:r>
              <a:rPr lang="en-US" sz="1150" dirty="0" err="1">
                <a:solidFill>
                  <a:srgbClr val="000000"/>
                </a:solidFill>
                <a:latin typeface="Coming Soon" panose="020B0604020202020204" charset="0"/>
                <a:ea typeface="Coming Soon" panose="020B0604020202020204" charset="0"/>
                <a:cs typeface="Coming Soon"/>
                <a:sym typeface="Coming Soon"/>
              </a:rPr>
              <a:t>gerddoriaeth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fynegiannol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hunain</a:t>
            </a:r>
            <a:r>
              <a:rPr lang="en-US" sz="1150" dirty="0">
                <a:solidFill>
                  <a:srgbClr val="000000"/>
                </a:solidFill>
                <a:latin typeface="Coming Soon" panose="020B0604020202020204" charset="0"/>
                <a:ea typeface="Coming Soon" panose="020B0604020202020204" charset="0"/>
                <a:cs typeface="Coming Soon"/>
                <a:sym typeface="Coming Soon"/>
              </a:rPr>
              <a:t>. </a:t>
            </a:r>
            <a:r>
              <a:rPr lang="en-GB" sz="1200" dirty="0" err="1">
                <a:solidFill>
                  <a:schemeClr val="dk1"/>
                </a:solidFill>
                <a:latin typeface="Coming Soon" panose="020B0604020202020204" charset="0"/>
                <a:ea typeface="Coming Soon" panose="020B0604020202020204" charset="0"/>
              </a:rPr>
              <a:t>Defnyddiwn</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ffracsiynau</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cerddorol</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i</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gyfansoddi</a:t>
            </a:r>
            <a:r>
              <a:rPr lang="en-GB" sz="1200" dirty="0">
                <a:solidFill>
                  <a:schemeClr val="dk1"/>
                </a:solidFill>
                <a:latin typeface="Coming Soon" panose="020B0604020202020204" charset="0"/>
                <a:ea typeface="Coming Soon" panose="020B0604020202020204" charset="0"/>
              </a:rPr>
              <a:t> darn o </a:t>
            </a:r>
            <a:r>
              <a:rPr lang="en-GB" sz="1200" dirty="0" err="1">
                <a:solidFill>
                  <a:schemeClr val="dk1"/>
                </a:solidFill>
                <a:latin typeface="Coming Soon" panose="020B0604020202020204" charset="0"/>
                <a:ea typeface="Coming Soon" panose="020B0604020202020204" charset="0"/>
              </a:rPr>
              <a:t>gerddoriaeth</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i</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glapio</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i</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gyd-fynd</a:t>
            </a:r>
            <a:r>
              <a:rPr lang="en-GB" sz="1200" dirty="0">
                <a:solidFill>
                  <a:schemeClr val="dk1"/>
                </a:solidFill>
                <a:latin typeface="Coming Soon" panose="020B0604020202020204" charset="0"/>
                <a:ea typeface="Coming Soon" panose="020B0604020202020204" charset="0"/>
              </a:rPr>
              <a:t> </a:t>
            </a:r>
            <a:r>
              <a:rPr lang="en-GB" sz="1200" dirty="0" err="1">
                <a:solidFill>
                  <a:schemeClr val="dk1"/>
                </a:solidFill>
                <a:latin typeface="Coming Soon" panose="020B0604020202020204" charset="0"/>
                <a:ea typeface="Coming Soon" panose="020B0604020202020204" charset="0"/>
              </a:rPr>
              <a:t>â'r</a:t>
            </a:r>
            <a:r>
              <a:rPr lang="en-GB" sz="1200" dirty="0">
                <a:solidFill>
                  <a:schemeClr val="dk1"/>
                </a:solidFill>
                <a:latin typeface="Coming Soon" panose="020B0604020202020204" charset="0"/>
                <a:ea typeface="Coming Soon" panose="020B0604020202020204" charset="0"/>
              </a:rPr>
              <a:t> jig </a:t>
            </a:r>
            <a:r>
              <a:rPr lang="en-GB" sz="1200" dirty="0" err="1">
                <a:solidFill>
                  <a:schemeClr val="dk1"/>
                </a:solidFill>
                <a:latin typeface="Coming Soon" panose="020B0604020202020204" charset="0"/>
                <a:ea typeface="Coming Soon" panose="020B0604020202020204" charset="0"/>
              </a:rPr>
              <a:t>Gwyddelig</a:t>
            </a:r>
            <a:r>
              <a:rPr lang="en-GB" sz="1200" dirty="0">
                <a:solidFill>
                  <a:schemeClr val="dk1"/>
                </a:solidFill>
                <a:latin typeface="Coming Soon" panose="020B0604020202020204" charset="0"/>
                <a:ea typeface="Coming Soon" panose="020B0604020202020204" charset="0"/>
              </a:rPr>
              <a:t>, </a:t>
            </a:r>
            <a:r>
              <a:rPr lang="cy-GB" sz="1150" dirty="0">
                <a:latin typeface="Coming Soon" panose="020B0604020202020204" charset="0"/>
                <a:ea typeface="Coming Soon" panose="020B0604020202020204" charset="0"/>
              </a:rPr>
              <a:t>a oedd yn boblogaidd ymhlith teithwyr trydydd dosbarth ar y </a:t>
            </a:r>
            <a:r>
              <a:rPr lang="cy-GB" sz="1150" dirty="0" err="1">
                <a:latin typeface="Coming Soon" panose="020B0604020202020204" charset="0"/>
                <a:ea typeface="Coming Soon" panose="020B0604020202020204" charset="0"/>
              </a:rPr>
              <a:t>Titanic</a:t>
            </a:r>
            <a:r>
              <a:rPr lang="cy-GB" sz="1150" dirty="0">
                <a:latin typeface="Coming Soon" panose="020B0604020202020204" charset="0"/>
                <a:ea typeface="Coming Soon" panose="020B0604020202020204" charset="0"/>
              </a:rPr>
              <a:t>. </a:t>
            </a:r>
            <a:r>
              <a:rPr lang="en-US" sz="1150" dirty="0">
                <a:solidFill>
                  <a:srgbClr val="000000"/>
                </a:solidFill>
                <a:latin typeface="Coming Soon" panose="020B0604020202020204" charset="0"/>
                <a:ea typeface="Coming Soon" panose="020B0604020202020204" charset="0"/>
                <a:cs typeface="Coming Soon"/>
                <a:sym typeface="Coming Soon"/>
              </a:rPr>
              <a:t>Fel </a:t>
            </a:r>
            <a:r>
              <a:rPr lang="en-US" sz="1150" dirty="0" err="1">
                <a:solidFill>
                  <a:srgbClr val="000000"/>
                </a:solidFill>
                <a:latin typeface="Coming Soon" panose="020B0604020202020204" charset="0"/>
                <a:ea typeface="Coming Soon" panose="020B0604020202020204" charset="0"/>
                <a:cs typeface="Coming Soon"/>
                <a:sym typeface="Coming Soon"/>
              </a:rPr>
              <a:t>rhan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o’u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datblygiad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creadigol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bydd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disgyblion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dewis</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deunyddiau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priodol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ddylunio</a:t>
            </a:r>
            <a:r>
              <a:rPr lang="en-US" sz="1150" dirty="0">
                <a:solidFill>
                  <a:srgbClr val="000000"/>
                </a:solidFill>
                <a:latin typeface="Coming Soon" panose="020B0604020202020204" charset="0"/>
                <a:ea typeface="Coming Soon" panose="020B0604020202020204" charset="0"/>
                <a:cs typeface="Coming Soon"/>
                <a:sym typeface="Coming Soon"/>
              </a:rPr>
              <a:t> ac </a:t>
            </a:r>
            <a:r>
              <a:rPr lang="en-US" sz="1150" dirty="0" err="1">
                <a:solidFill>
                  <a:srgbClr val="000000"/>
                </a:solidFill>
                <a:latin typeface="Coming Soon" panose="020B0604020202020204" charset="0"/>
                <a:ea typeface="Coming Soon" panose="020B0604020202020204" charset="0"/>
                <a:cs typeface="Coming Soon"/>
                <a:sym typeface="Coming Soon"/>
              </a:rPr>
              <a:t>adeiladu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cerflun</a:t>
            </a:r>
            <a:r>
              <a:rPr lang="en-US" sz="1150" dirty="0">
                <a:solidFill>
                  <a:srgbClr val="000000"/>
                </a:solidFill>
                <a:latin typeface="Coming Soon" panose="020B0604020202020204" charset="0"/>
                <a:ea typeface="Coming Soon" panose="020B0604020202020204" charset="0"/>
                <a:cs typeface="Coming Soon"/>
                <a:sym typeface="Coming Soon"/>
              </a:rPr>
              <a:t> 3D </a:t>
            </a:r>
            <a:r>
              <a:rPr lang="en-US" sz="1150" dirty="0" err="1">
                <a:solidFill>
                  <a:srgbClr val="000000"/>
                </a:solidFill>
                <a:latin typeface="Coming Soon" panose="020B0604020202020204" charset="0"/>
                <a:ea typeface="Coming Soon" panose="020B0604020202020204" charset="0"/>
                <a:cs typeface="Coming Soon"/>
                <a:sym typeface="Coming Soon"/>
              </a:rPr>
              <a:t>sy’n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gysylltiedig</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â’r</a:t>
            </a:r>
            <a:r>
              <a:rPr lang="en-US" sz="1150" dirty="0">
                <a:solidFill>
                  <a:srgbClr val="000000"/>
                </a:solidFill>
                <a:latin typeface="Coming Soon" panose="020B0604020202020204" charset="0"/>
                <a:ea typeface="Coming Soon" panose="020B0604020202020204" charset="0"/>
                <a:cs typeface="Coming Soon"/>
                <a:sym typeface="Coming Soon"/>
              </a:rPr>
              <a:t> Titanic, </a:t>
            </a:r>
            <a:r>
              <a:rPr lang="en-US" sz="1150" dirty="0" err="1">
                <a:solidFill>
                  <a:srgbClr val="000000"/>
                </a:solidFill>
                <a:latin typeface="Coming Soon" panose="020B0604020202020204" charset="0"/>
                <a:ea typeface="Coming Soon" panose="020B0604020202020204" charset="0"/>
                <a:cs typeface="Coming Soon"/>
                <a:sym typeface="Coming Soon"/>
              </a:rPr>
              <a:t>fel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ffigur</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coffa</a:t>
            </a:r>
            <a:r>
              <a:rPr lang="en-US" sz="1150" dirty="0">
                <a:solidFill>
                  <a:srgbClr val="000000"/>
                </a:solidFill>
                <a:latin typeface="Coming Soon" panose="020B0604020202020204" charset="0"/>
                <a:ea typeface="Coming Soon" panose="020B0604020202020204" charset="0"/>
                <a:cs typeface="Coming Soon"/>
                <a:sym typeface="Coming Soon"/>
              </a:rPr>
              <a:t>, bad </a:t>
            </a:r>
            <a:r>
              <a:rPr lang="en-US" sz="1150" dirty="0" err="1">
                <a:solidFill>
                  <a:srgbClr val="000000"/>
                </a:solidFill>
                <a:latin typeface="Coming Soon" panose="020B0604020202020204" charset="0"/>
                <a:ea typeface="Coming Soon" panose="020B0604020202020204" charset="0"/>
                <a:cs typeface="Coming Soon"/>
                <a:sym typeface="Coming Soon"/>
              </a:rPr>
              <a:t>achub</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symbolaidd</a:t>
            </a:r>
            <a:r>
              <a:rPr lang="en-US" sz="1150" dirty="0">
                <a:solidFill>
                  <a:srgbClr val="000000"/>
                </a:solidFill>
                <a:latin typeface="Coming Soon" panose="020B0604020202020204" charset="0"/>
                <a:ea typeface="Coming Soon" panose="020B0604020202020204" charset="0"/>
                <a:cs typeface="Coming Soon"/>
                <a:sym typeface="Coming Soon"/>
              </a:rPr>
              <a:t>, neu </a:t>
            </a:r>
            <a:r>
              <a:rPr lang="en-US" sz="1150" dirty="0" err="1">
                <a:solidFill>
                  <a:srgbClr val="000000"/>
                </a:solidFill>
                <a:latin typeface="Coming Soon" panose="020B0604020202020204" charset="0"/>
                <a:ea typeface="Coming Soon" panose="020B0604020202020204" charset="0"/>
                <a:cs typeface="Coming Soon"/>
                <a:sym typeface="Coming Soon"/>
              </a:rPr>
              <a:t>gynrychiolaeth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o’r</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llong</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hun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Mewn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llythrennedd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bydd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disgyblion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ymgysylltu</a:t>
            </a:r>
            <a:r>
              <a:rPr lang="en-US" sz="1150" dirty="0">
                <a:solidFill>
                  <a:srgbClr val="000000"/>
                </a:solidFill>
                <a:latin typeface="Coming Soon" panose="020B0604020202020204" charset="0"/>
                <a:ea typeface="Coming Soon" panose="020B0604020202020204" charset="0"/>
                <a:cs typeface="Coming Soon"/>
                <a:sym typeface="Coming Soon"/>
              </a:rPr>
              <a:t> â </a:t>
            </a:r>
            <a:r>
              <a:rPr lang="en-US" sz="1150" dirty="0" err="1">
                <a:solidFill>
                  <a:srgbClr val="000000"/>
                </a:solidFill>
                <a:latin typeface="Coming Soon" panose="020B0604020202020204" charset="0"/>
                <a:ea typeface="Coming Soon" panose="020B0604020202020204" charset="0"/>
                <a:cs typeface="Coming Soon"/>
                <a:sym typeface="Coming Soon"/>
              </a:rPr>
              <a:t>thestun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ffuglennol</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arddull</a:t>
            </a:r>
            <a:r>
              <a:rPr lang="en-US" sz="1150" dirty="0">
                <a:solidFill>
                  <a:srgbClr val="000000"/>
                </a:solidFill>
                <a:latin typeface="Coming Soon" panose="020B0604020202020204" charset="0"/>
                <a:ea typeface="Coming Soon" panose="020B0604020202020204" charset="0"/>
                <a:cs typeface="Coming Soon"/>
                <a:sym typeface="Coming Soon"/>
              </a:rPr>
              <a:t> Pie Corbett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seiliedig</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ar</a:t>
            </a:r>
            <a:r>
              <a:rPr lang="en-US" sz="1150" dirty="0">
                <a:solidFill>
                  <a:srgbClr val="000000"/>
                </a:solidFill>
                <a:latin typeface="Coming Soon" panose="020B0604020202020204" charset="0"/>
                <a:ea typeface="Coming Soon" panose="020B0604020202020204" charset="0"/>
                <a:cs typeface="Coming Soon"/>
                <a:sym typeface="Coming Soon"/>
              </a:rPr>
              <a:t> y Titanic ac </a:t>
            </a:r>
            <a:r>
              <a:rPr lang="en-US" sz="1150" dirty="0" err="1">
                <a:solidFill>
                  <a:srgbClr val="000000"/>
                </a:solidFill>
                <a:latin typeface="Coming Soon" panose="020B0604020202020204" charset="0"/>
                <a:ea typeface="Coming Soon" panose="020B0604020202020204" charset="0"/>
                <a:cs typeface="Coming Soon"/>
                <a:sym typeface="Coming Soon"/>
              </a:rPr>
              <a:t>yn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defnyddio</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strwythur</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nodweddion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iaith</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dechnegau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adrodd</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straeon</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i</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gynllunio</a:t>
            </a:r>
            <a:r>
              <a:rPr lang="en-US" sz="1150" dirty="0">
                <a:solidFill>
                  <a:srgbClr val="000000"/>
                </a:solidFill>
                <a:latin typeface="Coming Soon" panose="020B0604020202020204" charset="0"/>
                <a:ea typeface="Coming Soon" panose="020B0604020202020204" charset="0"/>
                <a:cs typeface="Coming Soon"/>
                <a:sym typeface="Coming Soon"/>
              </a:rPr>
              <a:t> ac </a:t>
            </a:r>
            <a:r>
              <a:rPr lang="en-US" sz="1150" dirty="0" err="1">
                <a:solidFill>
                  <a:srgbClr val="000000"/>
                </a:solidFill>
                <a:latin typeface="Coming Soon" panose="020B0604020202020204" charset="0"/>
                <a:ea typeface="Coming Soon" panose="020B0604020202020204" charset="0"/>
                <a:cs typeface="Coming Soon"/>
                <a:sym typeface="Coming Soon"/>
              </a:rPr>
              <a:t>ysgrifennu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naratif</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dychmygus</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eu</a:t>
            </a:r>
            <a:r>
              <a:rPr lang="en-US" sz="1150" dirty="0">
                <a:solidFill>
                  <a:srgbClr val="000000"/>
                </a:solidFill>
                <a:latin typeface="Coming Soon" panose="020B0604020202020204" charset="0"/>
                <a:ea typeface="Coming Soon" panose="020B0604020202020204" charset="0"/>
                <a:cs typeface="Coming Soon"/>
                <a:sym typeface="Coming Soon"/>
              </a:rPr>
              <a:t> </a:t>
            </a:r>
            <a:r>
              <a:rPr lang="en-US" sz="1150" dirty="0" err="1">
                <a:solidFill>
                  <a:srgbClr val="000000"/>
                </a:solidFill>
                <a:latin typeface="Coming Soon" panose="020B0604020202020204" charset="0"/>
                <a:ea typeface="Coming Soon" panose="020B0604020202020204" charset="0"/>
                <a:cs typeface="Coming Soon"/>
                <a:sym typeface="Coming Soon"/>
              </a:rPr>
              <a:t>hunain</a:t>
            </a:r>
            <a:r>
              <a:rPr lang="en-US" sz="1150" dirty="0">
                <a:solidFill>
                  <a:srgbClr val="000000"/>
                </a:solidFill>
                <a:latin typeface="Coming Soon" panose="020B0604020202020204" charset="0"/>
                <a:ea typeface="Coming Soon" panose="020B0604020202020204" charset="0"/>
                <a:cs typeface="Coming Soon"/>
                <a:sym typeface="Coming Soon"/>
              </a:rPr>
              <a:t>. </a:t>
            </a:r>
            <a:r>
              <a:rPr lang="en-GB" sz="1150" dirty="0" err="1">
                <a:solidFill>
                  <a:srgbClr val="000000"/>
                </a:solidFill>
                <a:latin typeface="Coming Soon" panose="020B0604020202020204" charset="0"/>
                <a:ea typeface="Coming Soon" panose="020B0604020202020204" charset="0"/>
                <a:cs typeface="Coming Soon"/>
                <a:sym typeface="Coming Soon"/>
              </a:rPr>
              <a:t>Byddwn</a:t>
            </a:r>
            <a:r>
              <a:rPr lang="en-GB" sz="1150" dirty="0">
                <a:solidFill>
                  <a:srgbClr val="000000"/>
                </a:solidFill>
                <a:latin typeface="Coming Soon" panose="020B0604020202020204" charset="0"/>
                <a:ea typeface="Coming Soon" panose="020B0604020202020204" charset="0"/>
                <a:cs typeface="Coming Soon"/>
                <a:sym typeface="Coming Soon"/>
              </a:rPr>
              <a:t> </a:t>
            </a:r>
            <a:r>
              <a:rPr lang="en-GB" sz="1150" dirty="0" err="1">
                <a:solidFill>
                  <a:srgbClr val="000000"/>
                </a:solidFill>
                <a:latin typeface="Coming Soon" panose="020B0604020202020204" charset="0"/>
                <a:ea typeface="Coming Soon" panose="020B0604020202020204" charset="0"/>
                <a:cs typeface="Coming Soon"/>
                <a:sym typeface="Coming Soon"/>
              </a:rPr>
              <a:t>yn</a:t>
            </a:r>
            <a:r>
              <a:rPr lang="en-GB" sz="1150" dirty="0">
                <a:solidFill>
                  <a:srgbClr val="000000"/>
                </a:solidFill>
                <a:latin typeface="Coming Soon" panose="020B0604020202020204" charset="0"/>
                <a:ea typeface="Coming Soon" panose="020B0604020202020204" charset="0"/>
                <a:cs typeface="Coming Soon"/>
                <a:sym typeface="Coming Soon"/>
              </a:rPr>
              <a:t> </a:t>
            </a:r>
            <a:r>
              <a:rPr lang="en-GB" sz="1150" dirty="0" err="1">
                <a:solidFill>
                  <a:srgbClr val="000000"/>
                </a:solidFill>
                <a:latin typeface="Coming Soon" panose="020B0604020202020204" charset="0"/>
                <a:ea typeface="Coming Soon" panose="020B0604020202020204" charset="0"/>
                <a:cs typeface="Coming Soon"/>
                <a:sym typeface="Coming Soon"/>
              </a:rPr>
              <a:t>a</a:t>
            </a:r>
            <a:r>
              <a:rPr lang="en-GB" sz="1150" dirty="0" err="1">
                <a:latin typeface="Coming Soon" panose="020B0604020202020204" charset="0"/>
                <a:ea typeface="Coming Soon" panose="020B0604020202020204" charset="0"/>
              </a:rPr>
              <a:t>dnabod</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patrymau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ffracsiynau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syml</a:t>
            </a:r>
            <a:r>
              <a:rPr lang="en-GB" sz="1150" dirty="0">
                <a:latin typeface="Coming Soon" panose="020B0604020202020204" charset="0"/>
                <a:ea typeface="Coming Soon" panose="020B0604020202020204" charset="0"/>
              </a:rPr>
              <a:t> a </a:t>
            </a:r>
            <a:r>
              <a:rPr lang="en-GB" sz="1150" dirty="0" err="1">
                <a:latin typeface="Coming Soon" panose="020B0604020202020204" charset="0"/>
                <a:ea typeface="Coming Soon" panose="020B0604020202020204" charset="0"/>
              </a:rPr>
              <a:t>ddangosir</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mewn</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nodau</a:t>
            </a:r>
            <a:r>
              <a:rPr lang="en-GB" sz="1150" dirty="0">
                <a:latin typeface="Coming Soon" panose="020B0604020202020204" charset="0"/>
                <a:ea typeface="Coming Soon" panose="020B0604020202020204" charset="0"/>
              </a:rPr>
              <a:t> </a:t>
            </a:r>
            <a:r>
              <a:rPr lang="en-GB" sz="1150" dirty="0" err="1">
                <a:latin typeface="Coming Soon" panose="020B0604020202020204" charset="0"/>
                <a:ea typeface="Coming Soon" panose="020B0604020202020204" charset="0"/>
              </a:rPr>
              <a:t>cerddorol</a:t>
            </a:r>
            <a:r>
              <a:rPr lang="en-GB" sz="1150" dirty="0">
                <a:latin typeface="Coming Soon" panose="020B0604020202020204" charset="0"/>
                <a:ea typeface="Coming Soon" panose="020B0604020202020204" charset="0"/>
              </a:rPr>
              <a:t>.</a:t>
            </a:r>
          </a:p>
          <a:p>
            <a:pPr algn="l">
              <a:lnSpc>
                <a:spcPts val="1834"/>
              </a:lnSpc>
              <a:spcBef>
                <a:spcPct val="0"/>
              </a:spcBef>
            </a:pPr>
            <a:endParaRPr lang="en-US" sz="1310" dirty="0">
              <a:solidFill>
                <a:srgbClr val="000000"/>
              </a:solidFill>
              <a:latin typeface="Coming Soon"/>
              <a:ea typeface="Coming Soon"/>
              <a:cs typeface="Coming Soon"/>
              <a:sym typeface="Coming Soon"/>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10303</TotalTime>
  <Words>1922</Words>
  <Application>Microsoft Office PowerPoint</Application>
  <PresentationFormat>Custom</PresentationFormat>
  <Paragraphs>42</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Coming Soon</vt:lpstr>
      <vt:lpstr>Calibri</vt:lpstr>
      <vt:lpstr>Segoe UI</vt:lpstr>
      <vt:lpstr>Arial</vt:lpstr>
      <vt:lpstr>Aptos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Templed Cwestiwn Mawr</dc:title>
  <dc:creator>R Griffiths (Hendy Primary School)</dc:creator>
  <cp:lastModifiedBy>R Griffiths (Hendy Primary School)</cp:lastModifiedBy>
  <cp:revision>4</cp:revision>
  <dcterms:created xsi:type="dcterms:W3CDTF">2006-08-16T00:00:00Z</dcterms:created>
  <dcterms:modified xsi:type="dcterms:W3CDTF">2026-01-16T00:48:24Z</dcterms:modified>
  <dc:identifier>DAGZEtL-t-M</dc:identifier>
</cp:coreProperties>
</file>